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5A_66B3AC22.xml" ContentType="application/vnd.ms-powerpoint.comments+xml"/>
  <Override PartName="/ppt/comments/modernComment_100_1F0DC430.xml" ContentType="application/vnd.ms-powerpoint.comments+xml"/>
  <Override PartName="/ppt/comments/modernComment_101_53FE799C.xml" ContentType="application/vnd.ms-powerpoint.comments+xml"/>
  <Override PartName="/ppt/comments/modernComment_102_581D0FC7.xml" ContentType="application/vnd.ms-powerpoint.comments+xml"/>
  <Override PartName="/ppt/comments/modernComment_103_107EC7BD.xml" ContentType="application/vnd.ms-powerpoint.comments+xml"/>
  <Override PartName="/ppt/comments/modernComment_133_F8DC1F31.xml" ContentType="application/vnd.ms-powerpoint.comments+xml"/>
  <Override PartName="/ppt/comments/modernComment_144_88BBCBA8.xml" ContentType="application/vnd.ms-powerpoint.comments+xml"/>
  <Override PartName="/ppt/comments/modernComment_10E_3500D147.xml" ContentType="application/vnd.ms-powerpoint.comments+xml"/>
  <Override PartName="/ppt/comments/modernComment_145_205399F.xml" ContentType="application/vnd.ms-powerpoint.comments+xml"/>
  <Override PartName="/ppt/comments/modernComment_10F_375FC432.xml" ContentType="application/vnd.ms-powerpoint.comments+xml"/>
  <Override PartName="/ppt/comments/modernComment_111_6201892B.xml" ContentType="application/vnd.ms-powerpoint.comments+xml"/>
  <Override PartName="/ppt/comments/modernComment_131_E3B4162.xml" ContentType="application/vnd.ms-powerpoint.comments+xml"/>
  <Override PartName="/ppt/comments/modernComment_132_297E22DD.xml" ContentType="application/vnd.ms-powerpoint.comments+xml"/>
  <Override PartName="/ppt/comments/modernComment_115_245EBC78.xml" ContentType="application/vnd.ms-powerpoint.comments+xml"/>
  <Override PartName="/ppt/comments/modernComment_138_9E4F74DB.xml" ContentType="application/vnd.ms-powerpoint.comments+xml"/>
  <Override PartName="/ppt/comments/modernComment_14C_DCAD2EEE.xml" ContentType="application/vnd.ms-powerpoint.comments+xml"/>
  <Override PartName="/ppt/comments/modernComment_14B_FD6929FE.xml" ContentType="application/vnd.ms-powerpoint.comments+xml"/>
  <Override PartName="/ppt/comments/modernComment_13A_F91B8737.xml" ContentType="application/vnd.ms-powerpoint.comments+xml"/>
  <Override PartName="/ppt/comments/modernComment_14E_B95C3EEC.xml" ContentType="application/vnd.ms-powerpoint.comments+xml"/>
  <Override PartName="/ppt/comments/modernComment_143_8FF6303D.xml" ContentType="application/vnd.ms-powerpoint.comments+xml"/>
  <Override PartName="/ppt/comments/modernComment_13B_50E1B1CD.xml" ContentType="application/vnd.ms-powerpoint.comments+xml"/>
  <Override PartName="/ppt/comments/modernComment_153_40BEE990.xml" ContentType="application/vnd.ms-powerpoint.comments+xml"/>
  <Override PartName="/ppt/comments/modernComment_149_85BC3E6A.xml" ContentType="application/vnd.ms-powerpoint.comments+xml"/>
  <Override PartName="/ppt/comments/modernComment_12C_72CEFD3D.xml" ContentType="application/vnd.ms-powerpoint.comments+xml"/>
  <Override PartName="/ppt/comments/modernComment_136_FBD00EE3.xml" ContentType="application/vnd.ms-powerpoint.comments+xml"/>
  <Override PartName="/ppt/comments/modernComment_137_C396F927.xml" ContentType="application/vnd.ms-powerpoint.comments+xml"/>
  <Override PartName="/ppt/comments/modernComment_12E_ECF89F5E.xml" ContentType="application/vnd.ms-powerpoint.comments+xml"/>
  <Override PartName="/ppt/comments/modernComment_13F_1952454D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sldIdLst>
    <p:sldId id="352" r:id="rId2"/>
    <p:sldId id="346" r:id="rId3"/>
    <p:sldId id="363" r:id="rId4"/>
    <p:sldId id="364" r:id="rId5"/>
    <p:sldId id="365" r:id="rId6"/>
    <p:sldId id="366" r:id="rId7"/>
    <p:sldId id="367" r:id="rId8"/>
    <p:sldId id="256" r:id="rId9"/>
    <p:sldId id="257" r:id="rId10"/>
    <p:sldId id="258" r:id="rId11"/>
    <p:sldId id="259" r:id="rId12"/>
    <p:sldId id="307" r:id="rId13"/>
    <p:sldId id="324" r:id="rId14"/>
    <p:sldId id="270" r:id="rId15"/>
    <p:sldId id="354" r:id="rId16"/>
    <p:sldId id="325" r:id="rId17"/>
    <p:sldId id="355" r:id="rId18"/>
    <p:sldId id="271" r:id="rId19"/>
    <p:sldId id="273" r:id="rId20"/>
    <p:sldId id="356" r:id="rId21"/>
    <p:sldId id="350" r:id="rId22"/>
    <p:sldId id="274" r:id="rId23"/>
    <p:sldId id="305" r:id="rId24"/>
    <p:sldId id="306" r:id="rId25"/>
    <p:sldId id="327" r:id="rId26"/>
    <p:sldId id="275" r:id="rId27"/>
    <p:sldId id="276" r:id="rId28"/>
    <p:sldId id="277" r:id="rId29"/>
    <p:sldId id="278" r:id="rId30"/>
    <p:sldId id="279" r:id="rId31"/>
    <p:sldId id="308" r:id="rId32"/>
    <p:sldId id="280" r:id="rId33"/>
    <p:sldId id="286" r:id="rId34"/>
    <p:sldId id="287" r:id="rId35"/>
    <p:sldId id="288" r:id="rId36"/>
    <p:sldId id="292" r:id="rId37"/>
    <p:sldId id="293" r:id="rId38"/>
    <p:sldId id="295" r:id="rId39"/>
    <p:sldId id="281" r:id="rId40"/>
    <p:sldId id="283" r:id="rId41"/>
    <p:sldId id="357" r:id="rId42"/>
    <p:sldId id="358" r:id="rId43"/>
    <p:sldId id="359" r:id="rId44"/>
    <p:sldId id="362" r:id="rId45"/>
    <p:sldId id="360" r:id="rId46"/>
    <p:sldId id="361" r:id="rId47"/>
    <p:sldId id="328" r:id="rId48"/>
    <p:sldId id="285" r:id="rId49"/>
    <p:sldId id="312" r:id="rId50"/>
    <p:sldId id="332" r:id="rId51"/>
    <p:sldId id="313" r:id="rId52"/>
    <p:sldId id="331" r:id="rId53"/>
    <p:sldId id="314" r:id="rId54"/>
    <p:sldId id="333" r:id="rId55"/>
    <p:sldId id="297" r:id="rId56"/>
    <p:sldId id="347" r:id="rId57"/>
    <p:sldId id="334" r:id="rId58"/>
    <p:sldId id="323" r:id="rId59"/>
    <p:sldId id="335" r:id="rId60"/>
    <p:sldId id="336" r:id="rId61"/>
    <p:sldId id="298" r:id="rId62"/>
    <p:sldId id="315" r:id="rId63"/>
    <p:sldId id="337" r:id="rId64"/>
    <p:sldId id="316" r:id="rId65"/>
    <p:sldId id="338" r:id="rId66"/>
    <p:sldId id="317" r:id="rId67"/>
    <p:sldId id="339" r:id="rId68"/>
    <p:sldId id="318" r:id="rId69"/>
    <p:sldId id="340" r:id="rId70"/>
    <p:sldId id="351" r:id="rId71"/>
    <p:sldId id="329" r:id="rId72"/>
    <p:sldId id="349" r:id="rId73"/>
    <p:sldId id="326" r:id="rId74"/>
    <p:sldId id="300" r:id="rId75"/>
    <p:sldId id="310" r:id="rId76"/>
    <p:sldId id="311" r:id="rId77"/>
    <p:sldId id="301" r:id="rId78"/>
    <p:sldId id="309" r:id="rId79"/>
    <p:sldId id="302" r:id="rId80"/>
    <p:sldId id="303" r:id="rId81"/>
    <p:sldId id="319" r:id="rId82"/>
    <p:sldId id="353" r:id="rId83"/>
    <p:sldId id="304" r:id="rId84"/>
    <p:sldId id="262" r:id="rId85"/>
    <p:sldId id="266" r:id="rId86"/>
    <p:sldId id="267" r:id="rId8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9805854-A5BA-9B59-1009-F35FF7429A5B}" name="sara ghivarello" initials="sg" userId="7368d7bd4f9add9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C7E7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5" autoAdjust="0"/>
    <p:restoredTop sz="96224" autoAdjust="0"/>
  </p:normalViewPr>
  <p:slideViewPr>
    <p:cSldViewPr snapToGrid="0">
      <p:cViewPr varScale="1">
        <p:scale>
          <a:sx n="47" d="100"/>
          <a:sy n="47" d="100"/>
        </p:scale>
        <p:origin x="53" y="7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omments/modernComment_100_1F0DC43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63A9847-3DA2-481C-B78E-75228EBD0FA2}" authorId="{19805854-A5BA-9B59-1009-F35FF7429A5B}" created="2022-11-07T09:48:02.827">
    <pc:sldMkLst xmlns:pc="http://schemas.microsoft.com/office/powerpoint/2013/main/command">
      <pc:docMk/>
      <pc:sldMk cId="520995888" sldId="256"/>
    </pc:sldMkLst>
    <p188:txBody>
      <a:bodyPr/>
      <a:lstStyle/>
      <a:p>
        <a:r>
          <a:rPr lang="en-US"/>
          <a:t>new</a:t>
        </a:r>
      </a:p>
    </p188:txBody>
  </p188:cm>
</p188:cmLst>
</file>

<file path=ppt/comments/modernComment_101_53FE799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6350E3A-F621-4C15-AF16-5592D4D12CDD}" authorId="{19805854-A5BA-9B59-1009-F35FF7429A5B}" created="2024-11-12T09:51:44.350">
    <pc:sldMkLst xmlns:pc="http://schemas.microsoft.com/office/powerpoint/2013/main/command">
      <pc:docMk/>
      <pc:sldMk cId="1409186204" sldId="257"/>
    </pc:sldMkLst>
    <p188:txBody>
      <a:bodyPr/>
      <a:lstStyle/>
      <a:p>
        <a:r>
          <a:rPr lang="en-US"/>
          <a:t>new</a:t>
        </a:r>
      </a:p>
    </p188:txBody>
  </p188:cm>
</p188:cmLst>
</file>

<file path=ppt/comments/modernComment_102_581D0FC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FEAE05F-7E24-4D34-A0A6-FD854DBBC88A}" authorId="{19805854-A5BA-9B59-1009-F35FF7429A5B}" created="2024-11-12T09:26:45.408">
    <pc:sldMkLst xmlns:pc="http://schemas.microsoft.com/office/powerpoint/2013/main/command">
      <pc:docMk/>
      <pc:sldMk cId="1478299591" sldId="258"/>
    </pc:sldMkLst>
    <p188:txBody>
      <a:bodyPr/>
      <a:lstStyle/>
      <a:p>
        <a:r>
          <a:rPr lang="en-US"/>
          <a:t>New
</a:t>
        </a:r>
      </a:p>
    </p188:txBody>
  </p188:cm>
</p188:cmLst>
</file>

<file path=ppt/comments/modernComment_103_107EC7B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70E5E63-DAD9-41C7-981F-BEA7871BA932}" authorId="{19805854-A5BA-9B59-1009-F35FF7429A5B}" created="2024-11-12T09:31:55.092">
    <pc:sldMkLst xmlns:pc="http://schemas.microsoft.com/office/powerpoint/2013/main/command">
      <pc:docMk/>
      <pc:sldMk cId="276744125" sldId="259"/>
    </pc:sldMkLst>
    <p188:txBody>
      <a:bodyPr/>
      <a:lstStyle/>
      <a:p>
        <a:r>
          <a:rPr lang="en-US"/>
          <a:t>New
</a:t>
        </a:r>
      </a:p>
    </p188:txBody>
  </p188:cm>
</p188:cmLst>
</file>

<file path=ppt/comments/modernComment_10E_3500D14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5F55DC8-0AB2-4863-AA10-0AB5483BCE76}" authorId="{19805854-A5BA-9B59-1009-F35FF7429A5B}" created="2024-11-12T09:35:37.950">
    <pc:sldMkLst xmlns:pc="http://schemas.microsoft.com/office/powerpoint/2013/main/command">
      <pc:docMk/>
      <pc:sldMk cId="889246023" sldId="270"/>
    </pc:sldMkLst>
    <p188:txBody>
      <a:bodyPr/>
      <a:lstStyle/>
      <a:p>
        <a:r>
          <a:rPr lang="en-US"/>
          <a:t>new</a:t>
        </a:r>
      </a:p>
    </p188:txBody>
  </p188:cm>
</p188:cmLst>
</file>

<file path=ppt/comments/modernComment_10F_375FC4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E16801F-3F55-4038-9BB5-99D902BBBAAB}" authorId="{19805854-A5BA-9B59-1009-F35FF7429A5B}" created="2024-11-12T09:39:48.910">
    <pc:sldMkLst xmlns:pc="http://schemas.microsoft.com/office/powerpoint/2013/main/command">
      <pc:docMk/>
      <pc:sldMk cId="929023026" sldId="271"/>
    </pc:sldMkLst>
    <p188:txBody>
      <a:bodyPr/>
      <a:lstStyle/>
      <a:p>
        <a:r>
          <a:rPr lang="en-US"/>
          <a:t>new</a:t>
        </a:r>
      </a:p>
    </p188:txBody>
  </p188:cm>
</p188:cmLst>
</file>

<file path=ppt/comments/modernComment_111_6201892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64F44A0-12CF-4BC6-97CC-5AE7234A220E}" authorId="{19805854-A5BA-9B59-1009-F35FF7429A5B}" created="2022-11-07T09:50:00.044">
    <pc:sldMkLst xmlns:pc="http://schemas.microsoft.com/office/powerpoint/2013/main/command">
      <pc:docMk/>
      <pc:sldMk cId="1644267819" sldId="273"/>
    </pc:sldMkLst>
    <p188:replyLst>
      <p188:reply id="{CECA0263-D039-4A01-B332-95045A53BDFA}" authorId="{19805854-A5BA-9B59-1009-F35FF7429A5B}" created="2024-11-12T09:39:54.969">
        <p188:txBody>
          <a:bodyPr/>
          <a:lstStyle/>
          <a:p>
            <a:r>
              <a:rPr lang="en-US"/>
              <a:t>new</a:t>
            </a:r>
          </a:p>
        </p188:txBody>
      </p188:reply>
    </p188:replyLst>
    <p188:txBody>
      <a:bodyPr/>
      <a:lstStyle/>
      <a:p>
        <a:r>
          <a:rPr lang="it-IT"/>
          <a:t>Inserisci chord</a:t>
        </a:r>
      </a:p>
    </p188:txBody>
  </p188:cm>
</p188:cmLst>
</file>

<file path=ppt/comments/modernComment_115_245EBC7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982E9BC-B45E-4214-8540-981C9A5B2988}" authorId="{19805854-A5BA-9B59-1009-F35FF7429A5B}" created="2024-11-14T09:34:50.626">
    <pc:sldMkLst xmlns:pc="http://schemas.microsoft.com/office/powerpoint/2013/main/command">
      <pc:docMk/>
      <pc:sldMk cId="610188408" sldId="277"/>
    </pc:sldMkLst>
    <p188:txBody>
      <a:bodyPr/>
      <a:lstStyle/>
      <a:p>
        <a:r>
          <a:rPr lang="en-US"/>
          <a:t>new</a:t>
        </a:r>
      </a:p>
    </p188:txBody>
  </p188:cm>
</p188:cmLst>
</file>

<file path=ppt/comments/modernComment_12C_72CEFD3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10076C3-1977-47BE-96A1-64F2BA6FFCAE}" authorId="{19805854-A5BA-9B59-1009-F35FF7429A5B}" created="2024-11-12T14:31:04.551">
    <pc:sldMkLst xmlns:pc="http://schemas.microsoft.com/office/powerpoint/2013/main/command">
      <pc:docMk/>
      <pc:sldMk cId="1926167869" sldId="300"/>
    </pc:sldMkLst>
    <p188:txBody>
      <a:bodyPr/>
      <a:lstStyle/>
      <a:p>
        <a:r>
          <a:rPr lang="en-US"/>
          <a:t>new</a:t>
        </a:r>
      </a:p>
    </p188:txBody>
  </p188:cm>
</p188:cmLst>
</file>

<file path=ppt/comments/modernComment_12E_ECF89F5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DD171BE-00D3-44C3-89BD-4FBC9B81F6E3}" authorId="{19805854-A5BA-9B59-1009-F35FF7429A5B}" created="2024-11-12T14:44:24.176">
    <pc:sldMkLst xmlns:pc="http://schemas.microsoft.com/office/powerpoint/2013/main/command">
      <pc:docMk/>
      <pc:sldMk cId="3975716702" sldId="302"/>
    </pc:sldMkLst>
    <p188:txBody>
      <a:bodyPr/>
      <a:lstStyle/>
      <a:p>
        <a:r>
          <a:rPr lang="en-US"/>
          <a:t>New
</a:t>
        </a:r>
      </a:p>
    </p188:txBody>
  </p188:cm>
</p188:cmLst>
</file>

<file path=ppt/comments/modernComment_131_E3B416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A273B0C-B265-4C33-893B-E142814F0CD8}" authorId="{19805854-A5BA-9B59-1009-F35FF7429A5B}" created="2024-11-12T15:04:22.691">
    <pc:sldMkLst xmlns:pc="http://schemas.microsoft.com/office/powerpoint/2013/main/command">
      <pc:docMk/>
      <pc:sldMk cId="238764386" sldId="305"/>
    </pc:sldMkLst>
    <p188:txBody>
      <a:bodyPr/>
      <a:lstStyle/>
      <a:p>
        <a:r>
          <a:rPr lang="en-US"/>
          <a:t>new</a:t>
        </a:r>
      </a:p>
    </p188:txBody>
  </p188:cm>
</p188:cmLst>
</file>

<file path=ppt/comments/modernComment_132_297E22D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3FF5FFC-B457-4AB0-B6DC-BFBD24FC428D}" authorId="{19805854-A5BA-9B59-1009-F35FF7429A5B}" created="2024-11-12T09:41:19.115">
    <pc:sldMkLst xmlns:pc="http://schemas.microsoft.com/office/powerpoint/2013/main/command">
      <pc:docMk/>
      <pc:sldMk cId="696132317" sldId="306"/>
    </pc:sldMkLst>
    <p188:txBody>
      <a:bodyPr/>
      <a:lstStyle/>
      <a:p>
        <a:r>
          <a:rPr lang="en-US"/>
          <a:t>new</a:t>
        </a:r>
      </a:p>
    </p188:txBody>
  </p188:cm>
</p188:cmLst>
</file>

<file path=ppt/comments/modernComment_133_F8DC1F3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788E199-301F-4971-AA41-98D7EF9E439C}" authorId="{19805854-A5BA-9B59-1009-F35FF7429A5B}" created="2024-11-12T09:49:39.481">
    <pc:sldMkLst xmlns:pc="http://schemas.microsoft.com/office/powerpoint/2013/main/command">
      <pc:docMk/>
      <pc:sldMk cId="4175175473" sldId="307"/>
    </pc:sldMkLst>
    <p188:txBody>
      <a:bodyPr/>
      <a:lstStyle/>
      <a:p>
        <a:r>
          <a:rPr lang="en-US"/>
          <a:t>new</a:t>
        </a:r>
      </a:p>
    </p188:txBody>
  </p188:cm>
</p188:cmLst>
</file>

<file path=ppt/comments/modernComment_136_FBD00EE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1A6A940-D87D-4221-87B1-9F5B35EFABCF}" authorId="{19805854-A5BA-9B59-1009-F35FF7429A5B}" created="2024-11-12T14:42:21.006">
    <pc:sldMkLst xmlns:pc="http://schemas.microsoft.com/office/powerpoint/2013/main/command">
      <pc:docMk/>
      <pc:sldMk cId="4224716515" sldId="310"/>
    </pc:sldMkLst>
    <p188:txBody>
      <a:bodyPr/>
      <a:lstStyle/>
      <a:p>
        <a:r>
          <a:rPr lang="en-US"/>
          <a:t>new</a:t>
        </a:r>
      </a:p>
    </p188:txBody>
  </p188:cm>
</p188:cmLst>
</file>

<file path=ppt/comments/modernComment_137_C396F92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A6B8CC9-1C79-4D50-8E2E-73F4A6296D67}" authorId="{19805854-A5BA-9B59-1009-F35FF7429A5B}" created="2024-11-12T14:43:32.326">
    <pc:sldMkLst xmlns:pc="http://schemas.microsoft.com/office/powerpoint/2013/main/command">
      <pc:docMk/>
      <pc:sldMk cId="3281451303" sldId="311"/>
    </pc:sldMkLst>
    <p188:txBody>
      <a:bodyPr/>
      <a:lstStyle/>
      <a:p>
        <a:r>
          <a:rPr lang="en-US"/>
          <a:t>new</a:t>
        </a:r>
      </a:p>
    </p188:txBody>
  </p188:cm>
</p188:cmLst>
</file>

<file path=ppt/comments/modernComment_138_9E4F74D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39DE693-6C87-4A04-911F-8F268C16BA84}" authorId="{19805854-A5BA-9B59-1009-F35FF7429A5B}" created="2022-11-03T15:20:45.150">
    <pc:sldMkLst xmlns:pc="http://schemas.microsoft.com/office/powerpoint/2013/main/command">
      <pc:docMk/>
      <pc:sldMk cId="2656007387" sldId="312"/>
    </pc:sldMkLst>
    <p188:txBody>
      <a:bodyPr/>
      <a:lstStyle/>
      <a:p>
        <a:r>
          <a:rPr lang="it-IT"/>
          <a:t>Sovrapporre le kernel</a:t>
        </a:r>
      </a:p>
    </p188:txBody>
  </p188:cm>
  <p188:cm id="{3FC6381F-5EFF-4730-9E33-DB9A8A01F6DA}" authorId="{19805854-A5BA-9B59-1009-F35FF7429A5B}" created="2022-11-03T15:21:57.427">
    <pc:sldMkLst xmlns:pc="http://schemas.microsoft.com/office/powerpoint/2013/main/command">
      <pc:docMk/>
      <pc:sldMk cId="2656007387" sldId="312"/>
    </pc:sldMkLst>
    <p188:replyLst>
      <p188:reply id="{83B66A0A-996F-405B-999F-522A1AC7D387}" authorId="{19805854-A5BA-9B59-1009-F35FF7429A5B}" created="2022-11-03T15:22:21.785">
        <p188:txBody>
          <a:bodyPr/>
          <a:lstStyle/>
          <a:p>
            <a:r>
              <a:rPr lang="it-IT"/>
              <a:t>Trova varianza</a:t>
            </a:r>
          </a:p>
        </p188:txBody>
      </p188:reply>
    </p188:replyLst>
    <p188:txBody>
      <a:bodyPr/>
      <a:lstStyle/>
      <a:p>
        <a:r>
          <a:rPr lang="it-IT"/>
          <a:t>Test differenza distribuzioni
varianza</a:t>
        </a:r>
      </a:p>
    </p188:txBody>
  </p188:cm>
</p188:cmLst>
</file>

<file path=ppt/comments/modernComment_13A_F91B873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08E6553-37C0-4D65-A5B3-8CDF064FE05F}" authorId="{19805854-A5BA-9B59-1009-F35FF7429A5B}" created="2022-11-03T15:23:35.187">
    <pc:sldMkLst xmlns:pc="http://schemas.microsoft.com/office/powerpoint/2013/main/command">
      <pc:docMk/>
      <pc:sldMk cId="4179330871" sldId="314"/>
    </pc:sldMkLst>
    <p188:txBody>
      <a:bodyPr/>
      <a:lstStyle/>
      <a:p>
        <a:r>
          <a:rPr lang="it-IT"/>
          <a:t>Inserisci totale</a:t>
        </a:r>
      </a:p>
    </p188:txBody>
  </p188:cm>
</p188:cmLst>
</file>

<file path=ppt/comments/modernComment_13B_50E1B1C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F6AA808-6F00-4A6D-AD42-ECC7840E58A9}" authorId="{19805854-A5BA-9B59-1009-F35FF7429A5B}" created="2022-11-03T15:26:39.489">
    <pc:sldMkLst xmlns:pc="http://schemas.microsoft.com/office/powerpoint/2013/main/command">
      <pc:docMk/>
      <pc:sldMk cId="1356968397" sldId="315"/>
    </pc:sldMkLst>
    <p188:txBody>
      <a:bodyPr/>
      <a:lstStyle/>
      <a:p>
        <a:r>
          <a:rPr lang="it-IT"/>
          <a:t>Sopra le immagini option A=</a:t>
        </a:r>
      </a:p>
    </p188:txBody>
  </p188:cm>
</p188:cmLst>
</file>

<file path=ppt/comments/modernComment_13F_1952454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3AFF09F-0AEF-4E69-A63E-5BA40DB6266C}" authorId="{19805854-A5BA-9B59-1009-F35FF7429A5B}" created="2022-11-07T10:20:30.498">
    <pc:sldMkLst xmlns:pc="http://schemas.microsoft.com/office/powerpoint/2013/main/command">
      <pc:docMk/>
      <pc:sldMk cId="424822093" sldId="319"/>
    </pc:sldMkLst>
    <p188:txBody>
      <a:bodyPr/>
      <a:lstStyle/>
      <a:p>
        <a:r>
          <a:rPr lang="it-IT"/>
          <a:t>Dividi per treatment</a:t>
        </a:r>
      </a:p>
    </p188:txBody>
  </p188:cm>
</p188:cmLst>
</file>

<file path=ppt/comments/modernComment_143_8FF6303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87930A5-707E-40BA-98E3-DA627783A10C}" authorId="{19805854-A5BA-9B59-1009-F35FF7429A5B}" created="2022-11-03T15:33:33.317">
    <pc:sldMkLst xmlns:pc="http://schemas.microsoft.com/office/powerpoint/2013/main/command">
      <pc:docMk/>
      <pc:sldMk cId="2415276093" sldId="323"/>
    </pc:sldMkLst>
    <p188:replyLst>
      <p188:reply id="{931B76DD-AAF1-4CCB-A3C4-019B0A01EC82}" authorId="{19805854-A5BA-9B59-1009-F35FF7429A5B}" created="2022-11-03T15:33:59.412">
        <p188:txBody>
          <a:bodyPr/>
          <a:lstStyle/>
          <a:p>
            <a:r>
              <a:rPr lang="it-IT"/>
              <a:t>Da conditional contrib. A condit. choice</a:t>
            </a:r>
          </a:p>
        </p188:txBody>
      </p188:reply>
    </p188:replyLst>
    <p188:txBody>
      <a:bodyPr/>
      <a:lstStyle/>
      <a:p>
        <a:r>
          <a:rPr lang="it-IT"/>
          <a:t>Violin plot con error bars</a:t>
        </a:r>
      </a:p>
    </p188:txBody>
  </p188:cm>
</p188:cmLst>
</file>

<file path=ppt/comments/modernComment_144_88BBCBA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53431C4-9946-4183-AC35-3FEB45AD49C0}" authorId="{19805854-A5BA-9B59-1009-F35FF7429A5B}" created="2024-11-12T09:33:02.422">
    <pc:sldMkLst xmlns:pc="http://schemas.microsoft.com/office/powerpoint/2013/main/command">
      <pc:docMk/>
      <pc:sldMk cId="2294008744" sldId="324"/>
    </pc:sldMkLst>
    <p188:txBody>
      <a:bodyPr/>
      <a:lstStyle/>
      <a:p>
        <a:r>
          <a:rPr lang="en-US"/>
          <a:t>New
</a:t>
        </a:r>
      </a:p>
    </p188:txBody>
  </p188:cm>
</p188:cmLst>
</file>

<file path=ppt/comments/modernComment_145_205399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F2F4092-DF70-4994-82A6-55CE5CB7C65B}" authorId="{19805854-A5BA-9B59-1009-F35FF7429A5B}" created="2024-11-12T09:41:28.660">
    <pc:sldMkLst xmlns:pc="http://schemas.microsoft.com/office/powerpoint/2013/main/command">
      <pc:docMk/>
      <pc:sldMk cId="33896863" sldId="325"/>
    </pc:sldMkLst>
    <p188:txBody>
      <a:bodyPr/>
      <a:lstStyle/>
      <a:p>
        <a:r>
          <a:rPr lang="en-US"/>
          <a:t>new</a:t>
        </a:r>
      </a:p>
    </p188:txBody>
  </p188:cm>
</p188:cmLst>
</file>

<file path=ppt/comments/modernComment_149_85BC3E6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29F6ECB-0590-4C26-A9C3-BDAE3D3C556D}" authorId="{19805854-A5BA-9B59-1009-F35FF7429A5B}" created="2024-11-12T15:22:44.094">
    <pc:sldMkLst xmlns:pc="http://schemas.microsoft.com/office/powerpoint/2013/main/command">
      <pc:docMk/>
      <pc:sldMk cId="2243706474" sldId="329"/>
    </pc:sldMkLst>
    <p188:txBody>
      <a:bodyPr/>
      <a:lstStyle/>
      <a:p>
        <a:r>
          <a:rPr lang="en-US"/>
          <a:t>New
</a:t>
        </a:r>
      </a:p>
    </p188:txBody>
  </p188:cm>
</p188:cmLst>
</file>

<file path=ppt/comments/modernComment_14B_FD6929F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3EEBC55-BFAE-4999-B00C-EF1D3305F582}" authorId="{19805854-A5BA-9B59-1009-F35FF7429A5B}" created="2022-11-07T09:56:02.531">
    <pc:sldMkLst xmlns:pc="http://schemas.microsoft.com/office/powerpoint/2013/main/command">
      <pc:docMk/>
      <pc:sldMk cId="4251527678" sldId="331"/>
    </pc:sldMkLst>
    <p188:txBody>
      <a:bodyPr/>
      <a:lstStyle/>
      <a:p>
        <a:r>
          <a:rPr lang="it-IT"/>
          <a:t>mediana</a:t>
        </a:r>
      </a:p>
    </p188:txBody>
  </p188:cm>
</p188:cmLst>
</file>

<file path=ppt/comments/modernComment_14C_DCAD2EE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16FAE8A-FE7B-4C09-B52C-3632810C6F4D}" authorId="{19805854-A5BA-9B59-1009-F35FF7429A5B}" created="2022-11-07T09:54:45.185">
    <pc:sldMkLst xmlns:pc="http://schemas.microsoft.com/office/powerpoint/2013/main/command">
      <pc:docMk/>
      <pc:sldMk cId="3702337262" sldId="332"/>
    </pc:sldMkLst>
    <p188:txBody>
      <a:bodyPr/>
      <a:lstStyle/>
      <a:p>
        <a:r>
          <a:rPr lang="it-IT"/>
          <a:t>Retta verticale media</a:t>
        </a:r>
      </a:p>
    </p188:txBody>
  </p188:cm>
</p188:cmLst>
</file>

<file path=ppt/comments/modernComment_14E_B95C3EE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65B6E99-35CE-4953-A35F-9BF09494CD75}" authorId="{19805854-A5BA-9B59-1009-F35FF7429A5B}" created="2022-11-07T10:02:17.100">
    <pc:sldMkLst xmlns:pc="http://schemas.microsoft.com/office/powerpoint/2013/main/command">
      <pc:docMk/>
      <pc:sldMk cId="3109830380" sldId="334"/>
    </pc:sldMkLst>
    <p188:txBody>
      <a:bodyPr/>
      <a:lstStyle/>
      <a:p>
        <a:r>
          <a:rPr lang="it-IT"/>
          <a:t>Metti std error
</a:t>
        </a:r>
      </a:p>
    </p188:txBody>
  </p188:cm>
</p188:cmLst>
</file>

<file path=ppt/comments/modernComment_153_40BEE99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A48C15B-C382-4CEB-A3A4-6576030F72F1}" authorId="{19805854-A5BA-9B59-1009-F35FF7429A5B}" created="2022-11-07T10:15:29.971">
    <pc:sldMkLst xmlns:pc="http://schemas.microsoft.com/office/powerpoint/2013/main/command">
      <pc:docMk/>
      <pc:sldMk cId="1086253456" sldId="339"/>
    </pc:sldMkLst>
    <p188:txBody>
      <a:bodyPr/>
      <a:lstStyle/>
      <a:p>
        <a:r>
          <a:rPr lang="it-IT"/>
          <a:t>Controlla quanti tutte uguali</a:t>
        </a:r>
      </a:p>
    </p188:txBody>
  </p188:cm>
</p188:cmLst>
</file>

<file path=ppt/comments/modernComment_15A_66B3AC2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372B3C2-D7A0-4DE0-91E7-3B8BCA0BA051}" authorId="{19805854-A5BA-9B59-1009-F35FF7429A5B}" created="2024-11-14T09:30:05.091">
    <pc:sldMkLst xmlns:pc="http://schemas.microsoft.com/office/powerpoint/2013/main/command">
      <pc:docMk/>
      <pc:sldMk cId="1723051042" sldId="346"/>
    </pc:sldMkLst>
    <p188:txBody>
      <a:bodyPr/>
      <a:lstStyle/>
      <a:p>
        <a:r>
          <a:rPr lang="en-US"/>
          <a:t>new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E63FD-7147-432D-A49E-ABE7FC7EC02A}" type="datetimeFigureOut">
              <a:rPr lang="it-IT" smtClean="0"/>
              <a:t>14/11/2024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38A4A5-DF7D-4A0C-955D-67FC188B3A1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8792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0FBB13-A8C5-3F7B-202F-2A751910A9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1962E3E-F666-CE67-D9F9-6BCB46CCA3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DE9572-B1F2-69CF-FE18-6B0A59B60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05992-D2E5-4FD7-91F0-F88C55D0E6EE}" type="datetime1">
              <a:rPr lang="it-IT" smtClean="0"/>
              <a:t>14/11/2024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DFCCABD-33F4-BD4A-B128-462403EDB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6A631F4-C87A-E033-514C-EF513BA43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024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F385B6-17B4-DF25-0C6C-B848BD035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4ADD977-49A6-C17C-E6F4-F72D0A365D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AB4211B-D80C-C77A-8555-27F73939D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627D-B460-4FBE-936E-279B8E4004C9}" type="datetime1">
              <a:rPr lang="it-IT" smtClean="0"/>
              <a:t>14/11/2024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F2BDAD7-12FB-D0B4-347B-9BB62B49D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38BE00-AD88-7620-CE4C-C200F5A7F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4353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6E515C2-15A5-3BAE-1E17-0AE939DFB7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09B5CF6-EAD8-EB19-3AF9-C29D97C417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56D9F94-BDAF-0307-5CEB-185A6D27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F486E-A74C-413B-9FD0-224E2DDC2215}" type="datetime1">
              <a:rPr lang="it-IT" smtClean="0"/>
              <a:t>14/11/2024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2D37CB5-DCFF-7BEF-28C7-B0C3FF85A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6FE4436-B9A0-CB37-2497-D8597C4D1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2406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020BD9-3C17-B686-684A-F374DEB40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23B449A-5001-7BC4-B0FE-C21139A48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2F7666-6862-643A-7D69-EEE0D16A2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1086A-3953-4349-B939-4D702285A20C}" type="datetime1">
              <a:rPr lang="it-IT" smtClean="0"/>
              <a:t>14/11/2024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9C1787D-C199-12C5-769E-D12B9C0EB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03A37AA-7554-BCF2-CC9E-FA4F75E98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7236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B11591-47A2-70B4-D512-63B96DB24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72C15EE-CBD9-EE66-538C-8469D32B7A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A317E60-EC23-9161-9341-080164ED1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01968-5B9B-441E-ADC3-084C8B9C45DB}" type="datetime1">
              <a:rPr lang="it-IT" smtClean="0"/>
              <a:t>14/11/2024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439DAA5-AB25-65DA-33BD-F3E4B3447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B0F594E-A2CE-F96C-F2F1-1F51CCA1C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1161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CEA9B6-C293-46D6-DC1A-38254AE3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62BFBBB-4105-9218-AF36-9FEA498C39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8EF0A2-B401-1890-4BC1-F579B570F4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45E0AA1-BEE5-A0ED-0D6F-418B2DF4D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44793-A7AB-4010-823A-CDB548D72098}" type="datetime1">
              <a:rPr lang="it-IT" smtClean="0"/>
              <a:t>14/11/2024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5E90B3E-394B-4C59-3BBC-056CBF62B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F40B669-50F5-A180-84E1-190E733E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3158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7C038E-FBA6-E0C5-D3ED-8BCB906B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1E8308E-7359-6190-575B-2372ECB53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6D88FDD-72DD-E19A-0988-4EE3E04A0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760149F-0E3F-D593-C5E8-9EB04413FB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01137EB-66B7-8042-6ECE-45ABEA5EA2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3959BED-A213-AF79-028B-E0C4F78D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05DD-BA23-499A-84E9-48E19DD61140}" type="datetime1">
              <a:rPr lang="it-IT" smtClean="0"/>
              <a:t>14/11/2024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1DC5A5D-874E-AFA7-06BF-5C71A08AB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CA11031-BB77-BAA1-A4BF-23D5A3FEE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2999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B33FD6-21A1-D6DB-1A9B-2B616FAA2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DF7E97E-5905-34DE-5C3F-E012D4F1E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B3533-D18F-44BE-8603-5A2E6006D783}" type="datetime1">
              <a:rPr lang="it-IT" smtClean="0"/>
              <a:t>14/11/2024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AC924B-D463-B4ED-92F1-97F926FA9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0B73789-72D7-4E0C-FE93-2BCBC9DE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2889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D0B78B0-378F-6847-2C72-B10DBE36A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2B3C8-6660-4D90-BEDA-C2D7204BB990}" type="datetime1">
              <a:rPr lang="it-IT" smtClean="0"/>
              <a:t>14/11/2024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86020A6-690C-538C-F9A0-7A039A07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2639127-03B1-1739-B496-95FECF723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2375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DC5E5E-CA33-8DA0-9A89-9B3C9C4B0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01CB3D-E6D4-E813-C2F1-9FC568CE6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83D5027-9877-088C-BE87-EEB93C9354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6A5095E-D857-C213-8920-FA5D1C0EB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05E81-2FD3-4656-8BCF-9F615C6C3B57}" type="datetime1">
              <a:rPr lang="it-IT" smtClean="0"/>
              <a:t>14/11/2024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6954DDB-EDA4-F36F-C3E8-F8D45CA1C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9EC13E2-BBDA-0C48-DBC9-93F9DF250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2463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0ACD55-4B12-3949-AF50-D2A667520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2EE106D-505E-13BE-ED72-6EA2A4CB99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3217822-480A-1C7C-63CF-A9ED0B7F5C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0214ADE-AD58-7CB8-570D-6C775657B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411FA-F681-430A-9E89-8C36F80CB191}" type="datetime1">
              <a:rPr lang="it-IT" smtClean="0"/>
              <a:t>14/11/2024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F88E3E8-340D-0F42-0F72-18FC115C7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5206231-2624-EEE4-1220-02D8D91E6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0659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774AF12-FD4B-3938-CEF2-045AB901A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1BFC9A9-2A17-07B1-5107-E7D844FFB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CAB712A-CB63-8B89-54D4-F1373C5469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6C4BC-8250-4833-9B42-154C2F1EA544}" type="datetime1">
              <a:rPr lang="it-IT" smtClean="0"/>
              <a:t>14/11/2024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0A771A5-B8F5-B7BB-FEE1-3807C43707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Sección 1 de 3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15B8C5-250B-8343-123D-C59D944EA9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4C438-7714-42B8-A511-0F85CDF00B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2649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8/10/relationships/comments" Target="../comments/modernComment_102_581D0FC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8/10/relationships/comments" Target="../comments/modernComment_103_107EC7BD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8/10/relationships/comments" Target="../comments/modernComment_133_F8DC1F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8/10/relationships/comments" Target="../comments/modernComment_144_88BBCBA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microsoft.com/office/2018/10/relationships/comments" Target="../comments/modernComment_10E_3500D14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microsoft.com/office/2018/10/relationships/comments" Target="../comments/modernComment_145_205399F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microsoft.com/office/2018/10/relationships/comments" Target="../comments/modernComment_10F_375FC4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microsoft.com/office/2018/10/relationships/comments" Target="../comments/modernComment_111_6201892B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8/10/relationships/comments" Target="../comments/modernComment_15A_66B3AC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microsoft.com/office/2018/10/relationships/comments" Target="../comments/modernComment_131_E3B416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microsoft.com/office/2018/10/relationships/comments" Target="../comments/modernComment_132_297E22DD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microsoft.com/office/2018/10/relationships/comments" Target="../comments/modernComment_115_245EBC7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microsoft.com/office/2018/10/relationships/comments" Target="../comments/modernComment_138_9E4F74DB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microsoft.com/office/2018/10/relationships/comments" Target="../comments/modernComment_14C_DCAD2EEE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microsoft.com/office/2018/10/relationships/comments" Target="../comments/modernComment_14B_FD6929FE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microsoft.com/office/2018/10/relationships/comments" Target="../comments/modernComment_13A_F91B8737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microsoft.com/office/2018/10/relationships/comments" Target="../comments/modernComment_14E_B95C3EEC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microsoft.com/office/2018/10/relationships/comments" Target="../comments/modernComment_143_8FF6303D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microsoft.com/office/2018/10/relationships/comments" Target="../comments/modernComment_13B_50E1B1CD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microsoft.com/office/2018/10/relationships/comments" Target="../comments/modernComment_153_40BEE99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microsoft.com/office/2018/10/relationships/comments" Target="../comments/modernComment_149_85BC3E6A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microsoft.com/office/2018/10/relationships/comments" Target="../comments/modernComment_12C_72CEFD3D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8/10/relationships/comments" Target="../comments/modernComment_136_FBD00E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37_C396F9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microsoft.com/office/2018/10/relationships/comments" Target="../comments/modernComment_12E_ECF89F5E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8/10/relationships/comments" Target="../comments/modernComment_100_1F0DC4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microsoft.com/office/2018/10/relationships/comments" Target="../comments/modernComment_13F_1952454D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8/10/relationships/comments" Target="../comments/modernComment_101_53FE799C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CA0EE4-A376-B164-7559-C8FFAFC8A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490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kern="1200" dirty="0">
                <a:latin typeface="+mj-lt"/>
                <a:ea typeface="+mj-ea"/>
                <a:cs typeface="+mj-cs"/>
              </a:rPr>
              <a:t>Analysis of </a:t>
            </a:r>
            <a:r>
              <a:rPr lang="en-US" sz="6000" dirty="0"/>
              <a:t>2</a:t>
            </a:r>
            <a:r>
              <a:rPr lang="en-US" sz="6000" baseline="30000" dirty="0"/>
              <a:t>nd</a:t>
            </a:r>
            <a:r>
              <a:rPr lang="en-US" sz="6000" dirty="0"/>
              <a:t> pilot </a:t>
            </a:r>
            <a:br>
              <a:rPr lang="en-US" sz="6000" dirty="0"/>
            </a:br>
            <a:r>
              <a:rPr lang="en-US" sz="6000" dirty="0"/>
              <a:t>experiment in Madrid</a:t>
            </a:r>
            <a:endParaRPr lang="it-IT" sz="6000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71305E-BBCD-0DF6-40AF-777E541BA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B8EA5C6-3334-6EB8-EC73-112F09D5E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0047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7B645250-D7F8-186E-2915-34897D1B39A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05925" y="1045820"/>
            <a:ext cx="7721116" cy="2383180"/>
          </a:xfrm>
        </p:spPr>
      </p:pic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A3079EDE-3051-0A7A-EC48-C37105ACD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A77951A-B5D2-BD77-94F3-9EEDAAC8F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10</a:t>
            </a:fld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0CCB564-2BE9-51EE-F0FB-88D4932A5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127" y="3466759"/>
            <a:ext cx="5351873" cy="293385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0989CF5-EAC7-3BFC-4FFF-85AC06585A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3037" y="3429000"/>
            <a:ext cx="5420752" cy="297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9959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0869EB0E-C277-9180-6D35-FB712F1161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3673" y="856039"/>
            <a:ext cx="5152428" cy="4998777"/>
          </a:xfrm>
        </p:spPr>
      </p:pic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313079AC-00D2-999F-7088-46BA46091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2689D98-CB54-F3C4-2350-C264AF419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11</a:t>
            </a:fld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1A4AF46-A6FA-2D86-5F29-831577A8E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267" y="863861"/>
            <a:ext cx="3766942" cy="274233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3AFBDC5-29FF-906B-AAE9-A8BF996C75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7860" y="863861"/>
            <a:ext cx="3350467" cy="2883144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EC2B66E-C371-C4D3-D7DA-68A9534518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7968" y="3979141"/>
            <a:ext cx="3164231" cy="274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412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1C23FA43-68A0-B726-8F13-4DFCCC0FA7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48042"/>
          <a:stretch/>
        </p:blipFill>
        <p:spPr>
          <a:xfrm>
            <a:off x="87234" y="1524588"/>
            <a:ext cx="10471772" cy="2475806"/>
          </a:xfr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232484FB-BA79-EC87-EFA3-4F88114E9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16A427D-CFCE-91EA-7313-06EFC2BC7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12</a:t>
            </a:fld>
            <a:endParaRPr lang="it-IT"/>
          </a:p>
        </p:txBody>
      </p:sp>
      <p:pic>
        <p:nvPicPr>
          <p:cNvPr id="5" name="Segnaposto contenuto 9">
            <a:extLst>
              <a:ext uri="{FF2B5EF4-FFF2-40B4-BE49-F238E27FC236}">
                <a16:creationId xmlns:a16="http://schemas.microsoft.com/office/drawing/2014/main" id="{D1C91F1B-3BD1-A0F9-B858-793DA87186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898"/>
          <a:stretch/>
        </p:blipFill>
        <p:spPr>
          <a:xfrm>
            <a:off x="351436" y="4946184"/>
            <a:ext cx="4008120" cy="77445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782FAFE-0DD6-FE81-0762-DD4F842FB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9556" y="1524588"/>
            <a:ext cx="7348009" cy="371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17547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9889F463-250F-A886-CCB2-E9FBBDC7695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21433" y="441325"/>
            <a:ext cx="6901152" cy="4711700"/>
          </a:xfr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B59367D-01B6-FDD2-026A-4B64EF93A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1 de 3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348DE2D-F723-7B51-363C-EC04986B4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13</a:t>
            </a:fld>
            <a:endParaRPr lang="it-IT" dirty="0"/>
          </a:p>
        </p:txBody>
      </p:sp>
      <p:pic>
        <p:nvPicPr>
          <p:cNvPr id="2" name="Segnaposto contenuto 2">
            <a:extLst>
              <a:ext uri="{FF2B5EF4-FFF2-40B4-BE49-F238E27FC236}">
                <a16:creationId xmlns:a16="http://schemas.microsoft.com/office/drawing/2014/main" id="{6B4D1368-12D3-FC46-BE1D-DBA4EFE679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287"/>
          <a:stretch/>
        </p:blipFill>
        <p:spPr>
          <a:xfrm>
            <a:off x="248313" y="5509896"/>
            <a:ext cx="3675988" cy="71591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9C24179-0963-B593-8597-5F857CD83F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7036" y="219258"/>
            <a:ext cx="4151585" cy="267939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819729C-05FB-551A-B873-1B057BFCFF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4301" y="2964627"/>
            <a:ext cx="7829622" cy="2956413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A691111-BEAE-4594-454A-7E75536EB1B6}"/>
              </a:ext>
            </a:extLst>
          </p:cNvPr>
          <p:cNvSpPr txBox="1"/>
          <p:nvPr/>
        </p:nvSpPr>
        <p:spPr>
          <a:xfrm>
            <a:off x="4669972" y="5987018"/>
            <a:ext cx="91448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25.87% of the respondents travel by private transport (car or motorbike)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00874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DE29FE61-A428-2329-4E17-D3CBE7CC2C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b="35988"/>
          <a:stretch/>
        </p:blipFill>
        <p:spPr>
          <a:xfrm>
            <a:off x="325703" y="438853"/>
            <a:ext cx="9673822" cy="3866447"/>
          </a:xfr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0FF6B41-1381-D121-01E5-2B7147AD8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5F8C381-F71D-7371-8696-EC826112C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14</a:t>
            </a:fld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3A8086B-5F20-A697-F51E-E8573C9C7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519" y="395200"/>
            <a:ext cx="4457352" cy="287673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AEFEBF4-D707-FCD0-56AA-1553E3EA8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4619" y="3322550"/>
            <a:ext cx="6350976" cy="30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4602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2842BB4-6C1F-1AE9-EE3D-FFD2137F2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D1E9F44-2752-3E09-9AB0-E44FCEFAD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15</a:t>
            </a:fld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11D9220-C17E-22E2-818D-8BFC80390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105" y="-119264"/>
            <a:ext cx="6255895" cy="375353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7B13858-322A-CD00-BA2C-6B7BFF1A7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4336"/>
            <a:ext cx="6485878" cy="389152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DC5FFB6C-8567-6D1C-3498-8DCE432CF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105" y="3104463"/>
            <a:ext cx="6255895" cy="375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73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DE29FE61-A428-2329-4E17-D3CBE7CC2C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64742"/>
          <a:stretch/>
        </p:blipFill>
        <p:spPr>
          <a:xfrm>
            <a:off x="422220" y="990600"/>
            <a:ext cx="11076435" cy="2438400"/>
          </a:xfr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0FF6B41-1381-D121-01E5-2B7147AD8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5F8C381-F71D-7371-8696-EC826112C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16</a:t>
            </a:fld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CCF8BF1-8A60-F268-A3B9-AE3960266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5778" y="2158739"/>
            <a:ext cx="8138928" cy="390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86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9005394-D43A-612A-0BBC-8D687EC90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38D041D-C089-F5EF-6CC5-088C9A065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17</a:t>
            </a:fld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A869BC3-F435-DB83-E0E5-CDD9768FE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86" y="686143"/>
            <a:ext cx="10971428" cy="5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21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0544A801-2F72-C740-4962-973C18EAE9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92430" y="627856"/>
            <a:ext cx="7855137" cy="4031693"/>
          </a:xfr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FB2F6C3-BD25-E132-D7C9-C9DF7B482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7657F78-3EA9-A7AB-C361-E4BFCD547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18</a:t>
            </a:fld>
            <a:endParaRPr lang="it-IT"/>
          </a:p>
        </p:txBody>
      </p:sp>
      <p:pic>
        <p:nvPicPr>
          <p:cNvPr id="2" name="Segnaposto contenuto 2">
            <a:extLst>
              <a:ext uri="{FF2B5EF4-FFF2-40B4-BE49-F238E27FC236}">
                <a16:creationId xmlns:a16="http://schemas.microsoft.com/office/drawing/2014/main" id="{ECB748E8-88E1-8430-B5CF-63DDB82478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157"/>
          <a:stretch/>
        </p:blipFill>
        <p:spPr>
          <a:xfrm>
            <a:off x="684443" y="5561898"/>
            <a:ext cx="4434683" cy="66824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EB12251-4D4F-4E3A-DFED-FB1FF4A44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170" y="2221970"/>
            <a:ext cx="8153400" cy="307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2302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BF1BB05B-0770-1C83-FAF4-D9A05EF049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06294" y="677762"/>
            <a:ext cx="3886200" cy="2324100"/>
          </a:xfr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AE36522-7817-C7D7-A130-1D6B5A21A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763D741-58F0-4AFD-6461-5285DB768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19</a:t>
            </a:fld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FB21379-83E0-32C6-372A-1170281DB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806" y="2049864"/>
            <a:ext cx="7107823" cy="389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6781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2BD93A0-A6F2-35AD-55D1-D924DE682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B4A653D-EB09-AFE3-8761-B400F65CB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2</a:t>
            </a:fld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B1CE6DA-B48F-5673-B735-4073ED5BA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977" y="136525"/>
            <a:ext cx="5372100" cy="34671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C4CB5D2-74FE-8B99-31A1-D2802C2E0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2165" y="3603625"/>
            <a:ext cx="8167670" cy="308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5104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FBB32A04-A801-CF83-B892-3F0C6C7CD7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0183" y="-74951"/>
            <a:ext cx="8785971" cy="3137846"/>
          </a:xfrm>
        </p:spPr>
      </p:pic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5EA0E689-647C-2F69-86B3-F3BC532676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645" y="2626173"/>
            <a:ext cx="6990413" cy="2496575"/>
          </a:xfr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1692952-930F-B15A-AFD8-11A6B819E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BAF65FE-16BE-B18E-4638-C02D681C3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20</a:t>
            </a:fld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E9764AD9-9A04-80C6-AB6E-BDB5B48589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0183" y="4074492"/>
            <a:ext cx="7184035" cy="2565727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93AB18A-2566-0C09-4280-55C0727914FF}"/>
              </a:ext>
            </a:extLst>
          </p:cNvPr>
          <p:cNvSpPr txBox="1"/>
          <p:nvPr/>
        </p:nvSpPr>
        <p:spPr>
          <a:xfrm>
            <a:off x="7959777" y="381654"/>
            <a:ext cx="2713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ym typeface="Wingdings" panose="05000000000000000000" pitchFamily="2" charset="2"/>
              </a:rPr>
              <a:t>   </a:t>
            </a:r>
            <a:r>
              <a:rPr lang="es-ES" dirty="0"/>
              <a:t>From “Car”</a:t>
            </a: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6A95C31-3F0F-F2B5-6BEE-7B120E50FBD4}"/>
              </a:ext>
            </a:extLst>
          </p:cNvPr>
          <p:cNvSpPr txBox="1"/>
          <p:nvPr/>
        </p:nvSpPr>
        <p:spPr>
          <a:xfrm>
            <a:off x="6220724" y="5185551"/>
            <a:ext cx="2713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ym typeface="Wingdings" panose="05000000000000000000" pitchFamily="2" charset="2"/>
              </a:rPr>
              <a:t> </a:t>
            </a:r>
            <a:r>
              <a:rPr lang="es-ES" dirty="0"/>
              <a:t>From “Light transport”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350D4BF-EEA6-903F-6B52-D9058E449B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9777" y="917176"/>
            <a:ext cx="3857625" cy="97155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A50F9EF-2578-BB18-21B2-9296A0A0A7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890" y="3180353"/>
            <a:ext cx="4495800" cy="981075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5BC6A3C-3F67-F5FA-5E7D-15903E5D9EBF}"/>
              </a:ext>
            </a:extLst>
          </p:cNvPr>
          <p:cNvSpPr txBox="1"/>
          <p:nvPr/>
        </p:nvSpPr>
        <p:spPr>
          <a:xfrm>
            <a:off x="3462728" y="3275852"/>
            <a:ext cx="291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From “Public transport”  </a:t>
            </a:r>
            <a:r>
              <a:rPr lang="es-ES" dirty="0">
                <a:sym typeface="Wingdings" panose="05000000000000000000" pitchFamily="2" charset="2"/>
              </a:rPr>
              <a:t></a:t>
            </a:r>
            <a:r>
              <a:rPr lang="es-ES" dirty="0"/>
              <a:t> </a:t>
            </a:r>
            <a:endParaRPr lang="it-IT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0EA92C22-5385-E242-4944-003F3D43D3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3766" y="5535874"/>
            <a:ext cx="43053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2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EB19B80-B56D-2CD5-9F68-51816857B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1 de 3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DBA53B6-D819-E75A-014F-2B7108633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21</a:t>
            </a:fld>
            <a:endParaRPr lang="it-IT"/>
          </a:p>
        </p:txBody>
      </p:sp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5D54709C-0608-3529-CE55-8462992E32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074"/>
            <a:ext cx="7115175" cy="5447002"/>
          </a:xfr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51EF44E-592D-304B-B6BA-4EA2D8AD72C1}"/>
              </a:ext>
            </a:extLst>
          </p:cNvPr>
          <p:cNvSpPr txBox="1"/>
          <p:nvPr/>
        </p:nvSpPr>
        <p:spPr>
          <a:xfrm>
            <a:off x="6553199" y="576402"/>
            <a:ext cx="546735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chord diagram </a:t>
            </a:r>
            <a:r>
              <a:rPr lang="en-US" dirty="0"/>
              <a:t>represents the flow between different transport means. </a:t>
            </a:r>
          </a:p>
          <a:p>
            <a:r>
              <a:rPr lang="en-US" dirty="0"/>
              <a:t>The </a:t>
            </a:r>
            <a:r>
              <a:rPr lang="en-US" b="1" dirty="0"/>
              <a:t>arrows</a:t>
            </a:r>
            <a:r>
              <a:rPr lang="en-US" dirty="0"/>
              <a:t> display the transition between the first alternative (the preferred transport mean) and the second alternative.</a:t>
            </a:r>
          </a:p>
          <a:p>
            <a:endParaRPr lang="en-US" dirty="0"/>
          </a:p>
          <a:p>
            <a:r>
              <a:rPr lang="en-US" dirty="0"/>
              <a:t>We included in the category “</a:t>
            </a:r>
            <a:r>
              <a:rPr lang="en-US" b="1" dirty="0">
                <a:solidFill>
                  <a:srgbClr val="FF0000"/>
                </a:solidFill>
              </a:rPr>
              <a:t>Car</a:t>
            </a:r>
            <a:r>
              <a:rPr lang="en-US" dirty="0"/>
              <a:t>” the transport modes: </a:t>
            </a:r>
          </a:p>
          <a:p>
            <a:pPr marL="542925" indent="-285750">
              <a:buFont typeface="Arial" panose="020B0604020202020204" pitchFamily="34" charset="0"/>
              <a:buChar char="•"/>
            </a:pPr>
            <a:r>
              <a:rPr lang="en-US" dirty="0"/>
              <a:t>Car (driver)</a:t>
            </a:r>
          </a:p>
          <a:p>
            <a:pPr marL="542925" indent="-285750">
              <a:buFont typeface="Arial" panose="020B0604020202020204" pitchFamily="34" charset="0"/>
              <a:buChar char="•"/>
            </a:pPr>
            <a:r>
              <a:rPr lang="en-US" dirty="0"/>
              <a:t>Car (passenger)</a:t>
            </a:r>
          </a:p>
          <a:p>
            <a:pPr marL="542925" indent="-285750">
              <a:buFont typeface="Arial" panose="020B0604020202020204" pitchFamily="34" charset="0"/>
              <a:buChar char="•"/>
            </a:pPr>
            <a:r>
              <a:rPr lang="en-US" dirty="0"/>
              <a:t>Motorbike</a:t>
            </a:r>
          </a:p>
          <a:p>
            <a:r>
              <a:rPr lang="en-US" dirty="0"/>
              <a:t>In the category “</a:t>
            </a:r>
            <a:r>
              <a:rPr lang="en-US" dirty="0">
                <a:solidFill>
                  <a:srgbClr val="0070C0"/>
                </a:solidFill>
              </a:rPr>
              <a:t>Light transport</a:t>
            </a:r>
            <a:r>
              <a:rPr lang="en-US" dirty="0"/>
              <a:t>” the modes:</a:t>
            </a:r>
          </a:p>
          <a:p>
            <a:pPr marL="542925" indent="-285750">
              <a:buFont typeface="Arial" panose="020B0604020202020204" pitchFamily="34" charset="0"/>
              <a:buChar char="•"/>
            </a:pPr>
            <a:r>
              <a:rPr lang="en-US" dirty="0"/>
              <a:t>Walk</a:t>
            </a:r>
          </a:p>
          <a:p>
            <a:pPr marL="542925" indent="-285750">
              <a:buFont typeface="Arial" panose="020B0604020202020204" pitchFamily="34" charset="0"/>
              <a:buChar char="•"/>
            </a:pPr>
            <a:r>
              <a:rPr lang="en-US" dirty="0"/>
              <a:t>Bike</a:t>
            </a:r>
          </a:p>
          <a:p>
            <a:pPr marL="542925" indent="-285750">
              <a:buFont typeface="Arial" panose="020B0604020202020204" pitchFamily="34" charset="0"/>
              <a:buChar char="•"/>
            </a:pPr>
            <a:r>
              <a:rPr lang="en-US" dirty="0"/>
              <a:t>E-scooter</a:t>
            </a:r>
          </a:p>
          <a:p>
            <a:pPr marL="542925" indent="-285750">
              <a:buFont typeface="Arial" panose="020B0604020202020204" pitchFamily="34" charset="0"/>
              <a:buChar char="•"/>
            </a:pPr>
            <a:r>
              <a:rPr lang="en-US" dirty="0"/>
              <a:t>Other / I have no available alternatives</a:t>
            </a:r>
          </a:p>
          <a:p>
            <a:r>
              <a:rPr lang="en-US" dirty="0"/>
              <a:t>In the category “</a:t>
            </a:r>
            <a:r>
              <a:rPr lang="en-US" dirty="0">
                <a:solidFill>
                  <a:srgbClr val="00B050"/>
                </a:solidFill>
              </a:rPr>
              <a:t>Public transport</a:t>
            </a:r>
            <a:r>
              <a:rPr lang="en-US" dirty="0"/>
              <a:t>” the modes:</a:t>
            </a:r>
          </a:p>
          <a:p>
            <a:pPr marL="542925" indent="-285750">
              <a:buFont typeface="Arial" panose="020B0604020202020204" pitchFamily="34" charset="0"/>
              <a:buChar char="•"/>
            </a:pPr>
            <a:r>
              <a:rPr lang="en-US" dirty="0"/>
              <a:t>Bus</a:t>
            </a:r>
          </a:p>
          <a:p>
            <a:pPr marL="542925" indent="-285750">
              <a:buFont typeface="Arial" panose="020B0604020202020204" pitchFamily="34" charset="0"/>
              <a:buChar char="•"/>
            </a:pPr>
            <a:r>
              <a:rPr lang="en-US" dirty="0"/>
              <a:t>Metro, tram or light rail</a:t>
            </a:r>
          </a:p>
          <a:p>
            <a:pPr marL="542925" indent="-285750">
              <a:buFont typeface="Arial" panose="020B0604020202020204" pitchFamily="34" charset="0"/>
              <a:buChar char="•"/>
            </a:pPr>
            <a:r>
              <a:rPr lang="en-US" dirty="0"/>
              <a:t>Train</a:t>
            </a:r>
          </a:p>
          <a:p>
            <a:pPr marL="542925" indent="-285750">
              <a:buFont typeface="Arial" panose="020B0604020202020204" pitchFamily="34" charset="0"/>
              <a:buChar char="•"/>
            </a:pPr>
            <a:r>
              <a:rPr lang="en-US" dirty="0"/>
              <a:t>Ferry</a:t>
            </a:r>
          </a:p>
        </p:txBody>
      </p:sp>
    </p:spTree>
    <p:extLst>
      <p:ext uri="{BB962C8B-B14F-4D97-AF65-F5344CB8AC3E}">
        <p14:creationId xmlns:p14="http://schemas.microsoft.com/office/powerpoint/2010/main" val="3755384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EB581862-1A5A-D270-0B71-A36FAD3686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22434" y="883779"/>
            <a:ext cx="8852698" cy="4748168"/>
          </a:xfrm>
        </p:spPr>
      </p:pic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293D665C-075A-A3EF-E47E-A94D783B7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7325C9D1-6F2D-0063-DFF3-C9783DA83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8264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BD6A9356-3153-5818-2294-62E9DB80A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218"/>
          <a:stretch/>
        </p:blipFill>
        <p:spPr>
          <a:xfrm>
            <a:off x="439549" y="373398"/>
            <a:ext cx="7400946" cy="1726790"/>
          </a:xfrm>
          <a:prstGeom prst="rect">
            <a:avLst/>
          </a:prstGeom>
        </p:spPr>
      </p:pic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293D665C-075A-A3EF-E47E-A94D783B7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7325C9D1-6F2D-0063-DFF3-C9783DA83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23</a:t>
            </a:fld>
            <a:endParaRPr lang="it-IT"/>
          </a:p>
        </p:txBody>
      </p:sp>
      <p:pic>
        <p:nvPicPr>
          <p:cNvPr id="2" name="Segnaposto contenuto 2">
            <a:extLst>
              <a:ext uri="{FF2B5EF4-FFF2-40B4-BE49-F238E27FC236}">
                <a16:creationId xmlns:a16="http://schemas.microsoft.com/office/drawing/2014/main" id="{2FCD9320-32C6-E1D1-80D0-2C5A4A404C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l="11377" t="25618" b="38014"/>
          <a:stretch/>
        </p:blipFill>
        <p:spPr>
          <a:xfrm>
            <a:off x="7094482" y="1010581"/>
            <a:ext cx="4813737" cy="1059494"/>
          </a:xfr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40C7B488-E095-F364-4658-7D52C8C16D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9567" y="2325068"/>
            <a:ext cx="7191783" cy="434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438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BD6A9356-3153-5818-2294-62E9DB80A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559"/>
          <a:stretch/>
        </p:blipFill>
        <p:spPr>
          <a:xfrm>
            <a:off x="866416" y="1186107"/>
            <a:ext cx="9644440" cy="2061590"/>
          </a:xfrm>
          <a:prstGeom prst="rect">
            <a:avLst/>
          </a:prstGeom>
        </p:spPr>
      </p:pic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293D665C-075A-A3EF-E47E-A94D783B7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7325C9D1-6F2D-0063-DFF3-C9783DA83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24</a:t>
            </a:fld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297A756-6C47-D7E8-7BB0-6824E02CB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049" y="2007909"/>
            <a:ext cx="6519740" cy="407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3231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D98968-8274-4565-3607-2E5C372462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63190"/>
            <a:ext cx="9144000" cy="2387600"/>
          </a:xfrm>
        </p:spPr>
        <p:txBody>
          <a:bodyPr/>
          <a:lstStyle/>
          <a:p>
            <a:r>
              <a:rPr lang="es-ES" dirty="0"/>
              <a:t>Sec. 2 </a:t>
            </a:r>
            <a:br>
              <a:rPr lang="es-ES" dirty="0"/>
            </a:br>
            <a:r>
              <a:rPr lang="es-ES" dirty="0"/>
              <a:t>Choice experiment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09F49C5-5398-350E-1C0D-84706DA21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2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5CC689D-A61A-0D54-CB26-E45555B9F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5684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C88EFD33-443A-F246-4CEC-B4A590AAFC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29560" y="1366513"/>
            <a:ext cx="10732880" cy="3717925"/>
          </a:xfr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1AB66E9-F70F-5DF2-1AB0-794BB8F64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2 de 3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46F7EC9-36B9-9729-0E8B-F216A3A2A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8510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85FC3C1E-5640-29F1-C849-9DF16D06DB9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81977" y="746235"/>
            <a:ext cx="9393427" cy="5063562"/>
          </a:xfr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A3D55998-8D4F-E227-B343-4BC5B2718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2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FBFCB88-8A9D-778E-378D-9595582A4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5231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A6F1FB2E-343C-9A16-783C-63726993AB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23519" y="375242"/>
            <a:ext cx="8579933" cy="4504190"/>
          </a:xfr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A50B8C7-6446-3F8F-2CAB-55A715C97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2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1F50583-6161-CABA-90C5-97DFEFB03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28</a:t>
            </a:fld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A3B9F54-EC6E-FFA4-825A-61CC753ED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9863" y="3148419"/>
            <a:ext cx="3089242" cy="308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8840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04C219AB-F696-912A-48F4-AA5F147D7FF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9212" y="1368425"/>
            <a:ext cx="9635376" cy="3720589"/>
          </a:xfr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9E910449-6A45-D4AD-1982-8692B4F54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2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F9CEC98-B73C-037D-87A8-414718B03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0506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DB2F47-1520-3447-2812-B3271734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D0EF0078-3F7E-7CD3-A4EB-4EDBC1B3CC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40993"/>
            <a:ext cx="5181600" cy="3320602"/>
          </a:xfrm>
        </p:spPr>
      </p:pic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62060772-DC3D-9384-A409-779B2350E3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329217"/>
            <a:ext cx="5181600" cy="3344153"/>
          </a:xfr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BD2947A-8239-153E-87E8-52AE4028B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5C59F89-6F5A-78F5-64FC-C89295107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8596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E7D51BF7-7EA6-4AC0-AA33-ACA89F3B7E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1527" y="811400"/>
            <a:ext cx="7222696" cy="4851064"/>
          </a:xfr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D1B2BEFD-4B8E-6E23-C6CA-CF0B281C1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2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3FB147-CD8C-1124-97B9-D0A49778F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30</a:t>
            </a:fld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372938B-219D-0BC8-BF22-DEBC8CECC74B}"/>
              </a:ext>
            </a:extLst>
          </p:cNvPr>
          <p:cNvSpPr txBox="1"/>
          <p:nvPr/>
        </p:nvSpPr>
        <p:spPr>
          <a:xfrm>
            <a:off x="7404223" y="1195536"/>
            <a:ext cx="4592014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400" dirty="0"/>
              <a:t>The money </a:t>
            </a:r>
            <a:r>
              <a:rPr lang="it-IT" sz="1400" dirty="0" err="1"/>
              <a:t>raised</a:t>
            </a:r>
            <a:r>
              <a:rPr lang="it-IT" sz="1400" dirty="0"/>
              <a:t> from the tax can be </a:t>
            </a:r>
            <a:r>
              <a:rPr lang="it-IT" sz="1400" dirty="0" err="1"/>
              <a:t>used</a:t>
            </a:r>
            <a:r>
              <a:rPr lang="it-IT" sz="1400" dirty="0"/>
              <a:t> in one of the following ways:</a:t>
            </a:r>
          </a:p>
          <a:p>
            <a:pPr algn="just"/>
            <a:endParaRPr lang="it-IT" sz="1400" dirty="0"/>
          </a:p>
          <a:p>
            <a:pPr algn="just"/>
            <a:r>
              <a:rPr lang="it-IT" sz="1400" b="1" dirty="0"/>
              <a:t>General budget</a:t>
            </a:r>
            <a:r>
              <a:rPr lang="it-IT" sz="1400" dirty="0"/>
              <a:t>: The government will decide </a:t>
            </a:r>
            <a:r>
              <a:rPr lang="it-IT" sz="1400" dirty="0" err="1"/>
              <a:t>how</a:t>
            </a:r>
            <a:r>
              <a:rPr lang="it-IT" sz="1400" dirty="0"/>
              <a:t> to use the revenue </a:t>
            </a:r>
            <a:r>
              <a:rPr lang="it-IT" sz="1400" dirty="0" err="1"/>
              <a:t>according</a:t>
            </a:r>
            <a:r>
              <a:rPr lang="it-IT" sz="1400" dirty="0"/>
              <a:t> to </a:t>
            </a:r>
            <a:r>
              <a:rPr lang="it-IT" sz="1400" dirty="0" err="1"/>
              <a:t>its</a:t>
            </a:r>
            <a:r>
              <a:rPr lang="it-IT" sz="1400" dirty="0"/>
              <a:t> </a:t>
            </a:r>
            <a:r>
              <a:rPr lang="it-IT" sz="1400" dirty="0" err="1"/>
              <a:t>priorities</a:t>
            </a:r>
            <a:r>
              <a:rPr lang="it-IT" sz="1400" dirty="0"/>
              <a:t>.</a:t>
            </a:r>
          </a:p>
          <a:p>
            <a:pPr algn="just"/>
            <a:endParaRPr lang="it-IT" sz="1400" dirty="0"/>
          </a:p>
          <a:p>
            <a:pPr algn="just"/>
            <a:r>
              <a:rPr lang="it-IT" sz="1400" b="1" dirty="0" err="1"/>
              <a:t>Equal</a:t>
            </a:r>
            <a:r>
              <a:rPr lang="it-IT" sz="1400" b="1" dirty="0"/>
              <a:t> cash transfer</a:t>
            </a:r>
            <a:r>
              <a:rPr lang="it-IT" sz="1400" dirty="0"/>
              <a:t>: The revenue will be </a:t>
            </a:r>
            <a:r>
              <a:rPr lang="it-IT" sz="1400" dirty="0" err="1"/>
              <a:t>distributed</a:t>
            </a:r>
            <a:r>
              <a:rPr lang="it-IT" sz="1400" dirty="0"/>
              <a:t> </a:t>
            </a:r>
            <a:r>
              <a:rPr lang="it-IT" sz="1400" dirty="0" err="1"/>
              <a:t>equally</a:t>
            </a:r>
            <a:r>
              <a:rPr lang="it-IT" sz="1400" dirty="0"/>
              <a:t> </a:t>
            </a:r>
            <a:r>
              <a:rPr lang="it-IT" sz="1400" dirty="0" err="1"/>
              <a:t>among</a:t>
            </a:r>
            <a:r>
              <a:rPr lang="it-IT" sz="1400" dirty="0"/>
              <a:t> </a:t>
            </a:r>
            <a:r>
              <a:rPr lang="it-IT" sz="1400" dirty="0" err="1"/>
              <a:t>all</a:t>
            </a:r>
            <a:r>
              <a:rPr lang="it-IT" sz="1400" dirty="0"/>
              <a:t> </a:t>
            </a:r>
            <a:r>
              <a:rPr lang="it-IT" sz="1400" dirty="0" err="1"/>
              <a:t>citizens</a:t>
            </a:r>
            <a:r>
              <a:rPr lang="it-IT" sz="1400" dirty="0"/>
              <a:t>.</a:t>
            </a:r>
          </a:p>
          <a:p>
            <a:pPr algn="just"/>
            <a:endParaRPr lang="it-IT" sz="1400" dirty="0"/>
          </a:p>
          <a:p>
            <a:pPr algn="just"/>
            <a:r>
              <a:rPr lang="it-IT" sz="1400" b="1" dirty="0"/>
              <a:t>Cash transfer for low-</a:t>
            </a:r>
            <a:r>
              <a:rPr lang="it-IT" sz="1400" b="1" dirty="0" err="1"/>
              <a:t>income</a:t>
            </a:r>
            <a:r>
              <a:rPr lang="it-IT" sz="1400" b="1" dirty="0"/>
              <a:t> </a:t>
            </a:r>
            <a:r>
              <a:rPr lang="it-IT" sz="1400" b="1" dirty="0" err="1"/>
              <a:t>citizens</a:t>
            </a:r>
            <a:r>
              <a:rPr lang="it-IT" sz="1400" dirty="0"/>
              <a:t>: Revenues will be </a:t>
            </a:r>
            <a:r>
              <a:rPr lang="it-IT" sz="1400" dirty="0" err="1"/>
              <a:t>returned</a:t>
            </a:r>
            <a:r>
              <a:rPr lang="it-IT" sz="1400" dirty="0"/>
              <a:t> to low-</a:t>
            </a:r>
            <a:r>
              <a:rPr lang="it-IT" sz="1400" dirty="0" err="1"/>
              <a:t>income</a:t>
            </a:r>
            <a:r>
              <a:rPr lang="it-IT" sz="1400" dirty="0"/>
              <a:t> </a:t>
            </a:r>
            <a:r>
              <a:rPr lang="it-IT" sz="1400" dirty="0" err="1"/>
              <a:t>citizens</a:t>
            </a:r>
            <a:r>
              <a:rPr lang="it-IT" sz="1400" dirty="0"/>
              <a:t>.</a:t>
            </a:r>
          </a:p>
          <a:p>
            <a:pPr algn="just"/>
            <a:endParaRPr lang="it-IT" sz="1400" dirty="0"/>
          </a:p>
          <a:p>
            <a:pPr algn="just"/>
            <a:r>
              <a:rPr lang="it-IT" sz="1400" b="1" dirty="0"/>
              <a:t>Road investments</a:t>
            </a:r>
            <a:r>
              <a:rPr lang="it-IT" sz="1400" dirty="0"/>
              <a:t>: Revenues will be </a:t>
            </a:r>
            <a:r>
              <a:rPr lang="it-IT" sz="1400" dirty="0" err="1"/>
              <a:t>used</a:t>
            </a:r>
            <a:r>
              <a:rPr lang="it-IT" sz="1400" dirty="0"/>
              <a:t> for road investments and </a:t>
            </a:r>
            <a:r>
              <a:rPr lang="it-IT" sz="1400" dirty="0" err="1"/>
              <a:t>maintenance</a:t>
            </a:r>
            <a:r>
              <a:rPr lang="it-IT" sz="1400" dirty="0"/>
              <a:t>.</a:t>
            </a:r>
          </a:p>
          <a:p>
            <a:pPr algn="just"/>
            <a:endParaRPr lang="it-IT" sz="1400" dirty="0"/>
          </a:p>
          <a:p>
            <a:pPr algn="just"/>
            <a:r>
              <a:rPr lang="it-IT" sz="1400" b="1" dirty="0"/>
              <a:t>Investments in public </a:t>
            </a:r>
            <a:r>
              <a:rPr lang="it-IT" sz="1400" b="1" dirty="0" err="1"/>
              <a:t>transport</a:t>
            </a:r>
            <a:r>
              <a:rPr lang="it-IT" sz="1400" b="1" dirty="0"/>
              <a:t>, </a:t>
            </a:r>
            <a:r>
              <a:rPr lang="it-IT" sz="1400" b="1" dirty="0" err="1"/>
              <a:t>walking</a:t>
            </a:r>
            <a:r>
              <a:rPr lang="it-IT" sz="1400" b="1" dirty="0"/>
              <a:t> and cycling</a:t>
            </a:r>
            <a:r>
              <a:rPr lang="it-IT" sz="1400" dirty="0"/>
              <a:t>: Revenues will be </a:t>
            </a:r>
            <a:r>
              <a:rPr lang="it-IT" sz="1400" dirty="0" err="1"/>
              <a:t>used</a:t>
            </a:r>
            <a:r>
              <a:rPr lang="it-IT" sz="1400" dirty="0"/>
              <a:t> for investments and </a:t>
            </a:r>
            <a:r>
              <a:rPr lang="it-IT" sz="1400" dirty="0" err="1"/>
              <a:t>improvements</a:t>
            </a:r>
            <a:r>
              <a:rPr lang="it-IT" sz="1400" dirty="0"/>
              <a:t> in public </a:t>
            </a:r>
            <a:r>
              <a:rPr lang="it-IT" sz="1400" dirty="0" err="1"/>
              <a:t>transport</a:t>
            </a:r>
            <a:r>
              <a:rPr lang="it-IT" sz="1400" dirty="0"/>
              <a:t>, </a:t>
            </a:r>
            <a:r>
              <a:rPr lang="it-IT" sz="1400" dirty="0" err="1"/>
              <a:t>walking</a:t>
            </a:r>
            <a:r>
              <a:rPr lang="it-IT" sz="1400" dirty="0"/>
              <a:t> and cycling </a:t>
            </a:r>
            <a:r>
              <a:rPr lang="it-IT" sz="1400" dirty="0" err="1"/>
              <a:t>infrastructure</a:t>
            </a:r>
            <a:r>
              <a:rPr lang="it-IT" sz="1400" dirty="0"/>
              <a:t> and services.</a:t>
            </a:r>
          </a:p>
        </p:txBody>
      </p:sp>
    </p:spTree>
    <p:extLst>
      <p:ext uri="{BB962C8B-B14F-4D97-AF65-F5344CB8AC3E}">
        <p14:creationId xmlns:p14="http://schemas.microsoft.com/office/powerpoint/2010/main" val="3767967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8878586-DFF5-B47C-8906-D831D07DF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E797169-1653-7CCB-431C-24D078516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31</a:t>
            </a:fld>
            <a:endParaRPr lang="it-IT"/>
          </a:p>
        </p:txBody>
      </p:sp>
      <p:pic>
        <p:nvPicPr>
          <p:cNvPr id="7" name="Segnaposto contenuto 4">
            <a:extLst>
              <a:ext uri="{FF2B5EF4-FFF2-40B4-BE49-F238E27FC236}">
                <a16:creationId xmlns:a16="http://schemas.microsoft.com/office/drawing/2014/main" id="{F96D1C74-14C1-8A4B-F31E-8A59EFFFF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46" y="1213584"/>
            <a:ext cx="9839754" cy="52478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F4C89102-923A-214E-0F02-B98612841932}"/>
              </a:ext>
            </a:extLst>
          </p:cNvPr>
          <p:cNvSpPr txBox="1"/>
          <p:nvPr/>
        </p:nvSpPr>
        <p:spPr>
          <a:xfrm>
            <a:off x="448002" y="396547"/>
            <a:ext cx="115022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Each participant was asked to order the different ways of reinvestment from the best (Alternative 1) to the worst (Alternative 5).</a:t>
            </a:r>
          </a:p>
          <a:p>
            <a:r>
              <a:rPr lang="es-ES" dirty="0"/>
              <a:t>The plot shows for each “reinvestment type” the percentages of people which chose it as Alternative 1 (in blue), Alternative 2 (orange), up to Alternative 5 (in purple).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5D2D558-D827-BA41-B087-3B8A1DED19F5}"/>
              </a:ext>
            </a:extLst>
          </p:cNvPr>
          <p:cNvSpPr txBox="1"/>
          <p:nvPr/>
        </p:nvSpPr>
        <p:spPr>
          <a:xfrm>
            <a:off x="9301655" y="2855252"/>
            <a:ext cx="255401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dirty="0"/>
              <a:t>To make an example, 50% of people chose “Investments in public transport, walking and cycling” as Alternative 1, and 30% as Alternative 2.</a:t>
            </a:r>
          </a:p>
        </p:txBody>
      </p:sp>
    </p:spTree>
    <p:extLst>
      <p:ext uri="{BB962C8B-B14F-4D97-AF65-F5344CB8AC3E}">
        <p14:creationId xmlns:p14="http://schemas.microsoft.com/office/powerpoint/2010/main" val="2071295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C60233F1-F564-033A-4BE5-079547CA79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92601" y="1136423"/>
            <a:ext cx="8406797" cy="5314520"/>
          </a:xfr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D089CC3C-4DEB-CC7A-6B5A-E20D4638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2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4259DD5-2D9D-D4EC-D844-4A361C94C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32</a:t>
            </a:fld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D39FDB8-096E-32AB-6636-E94F5F211F7B}"/>
              </a:ext>
            </a:extLst>
          </p:cNvPr>
          <p:cNvSpPr txBox="1"/>
          <p:nvPr/>
        </p:nvSpPr>
        <p:spPr>
          <a:xfrm>
            <a:off x="2564524" y="336331"/>
            <a:ext cx="7062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/>
              <a:t>Treatment 2: Congestion and pollution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775894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650B4923-10D5-B7E1-4BA3-66E2EC1A060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61712" y="1167587"/>
            <a:ext cx="8668576" cy="5371325"/>
          </a:xfr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D089CC3C-4DEB-CC7A-6B5A-E20D4638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2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4259DD5-2D9D-D4EC-D844-4A361C94C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33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5DEB89-4770-4D6C-5125-90E7069B7FF2}"/>
              </a:ext>
            </a:extLst>
          </p:cNvPr>
          <p:cNvSpPr txBox="1"/>
          <p:nvPr/>
        </p:nvSpPr>
        <p:spPr>
          <a:xfrm>
            <a:off x="2564524" y="336331"/>
            <a:ext cx="7062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/>
              <a:t>Treatment 3: Public services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9301572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EBC2ACE6-B6F1-CD94-E3D7-E70B0D78328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91255" y="1061968"/>
            <a:ext cx="7774633" cy="5294382"/>
          </a:xfr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D089CC3C-4DEB-CC7A-6B5A-E20D4638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2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4259DD5-2D9D-D4EC-D844-4A361C94C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34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ABA278C-7FB2-EAC1-005D-F4031C07A533}"/>
              </a:ext>
            </a:extLst>
          </p:cNvPr>
          <p:cNvSpPr txBox="1"/>
          <p:nvPr/>
        </p:nvSpPr>
        <p:spPr>
          <a:xfrm>
            <a:off x="2564524" y="336331"/>
            <a:ext cx="7062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/>
              <a:t>Treatment 4: Redistribution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4193380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egnaposto contenuto 6">
            <a:extLst>
              <a:ext uri="{FF2B5EF4-FFF2-40B4-BE49-F238E27FC236}">
                <a16:creationId xmlns:a16="http://schemas.microsoft.com/office/drawing/2014/main" id="{C165D227-4DE8-1FD1-653E-A0EDC4CE4A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256"/>
          <a:stretch/>
        </p:blipFill>
        <p:spPr>
          <a:xfrm>
            <a:off x="189786" y="6015137"/>
            <a:ext cx="6111443" cy="655343"/>
          </a:xfrm>
          <a:prstGeom prst="rect">
            <a:avLst/>
          </a:prstGeo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D089CC3C-4DEB-CC7A-6B5A-E20D4638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2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4259DD5-2D9D-D4EC-D844-4A361C94C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35</a:t>
            </a:fld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D258FDC-28D9-E79E-6407-A0765624F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86" y="357544"/>
            <a:ext cx="7697370" cy="560659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0FFB5E2-F953-329A-8CFC-CAB2E53318BE}"/>
              </a:ext>
            </a:extLst>
          </p:cNvPr>
          <p:cNvSpPr txBox="1"/>
          <p:nvPr/>
        </p:nvSpPr>
        <p:spPr>
          <a:xfrm>
            <a:off x="8382000" y="1566040"/>
            <a:ext cx="32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/>
              <a:t>These screenshots correspond to a participant who was in the treatment </a:t>
            </a:r>
            <a:r>
              <a:rPr lang="es-ES" dirty="0">
                <a:solidFill>
                  <a:srgbClr val="FF0000"/>
                </a:solidFill>
              </a:rPr>
              <a:t>Public services</a:t>
            </a:r>
            <a:endParaRPr lang="it-IT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2849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egnaposto contenuto 6">
            <a:extLst>
              <a:ext uri="{FF2B5EF4-FFF2-40B4-BE49-F238E27FC236}">
                <a16:creationId xmlns:a16="http://schemas.microsoft.com/office/drawing/2014/main" id="{FD344D6D-85D7-045F-E778-2D684310B8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256"/>
          <a:stretch/>
        </p:blipFill>
        <p:spPr>
          <a:xfrm>
            <a:off x="141906" y="5902097"/>
            <a:ext cx="6415045" cy="687899"/>
          </a:xfrm>
          <a:prstGeom prst="rect">
            <a:avLst/>
          </a:prstGeom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B2B97568-CC4D-068C-6B26-6CD05C46550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1906" y="136525"/>
            <a:ext cx="7793387" cy="5708129"/>
          </a:xfr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D089CC3C-4DEB-CC7A-6B5A-E20D4638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2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4259DD5-2D9D-D4EC-D844-4A361C94C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468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egnaposto contenuto 6">
            <a:extLst>
              <a:ext uri="{FF2B5EF4-FFF2-40B4-BE49-F238E27FC236}">
                <a16:creationId xmlns:a16="http://schemas.microsoft.com/office/drawing/2014/main" id="{14518659-0047-C8B8-4A39-A5617F5C91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256"/>
          <a:stretch/>
        </p:blipFill>
        <p:spPr>
          <a:xfrm>
            <a:off x="151263" y="6174141"/>
            <a:ext cx="5944737" cy="637467"/>
          </a:xfrm>
          <a:prstGeom prst="rect">
            <a:avLst/>
          </a:prstGeom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029C84C1-D351-305D-508F-65D2DF43F4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6379"/>
          <a:stretch/>
        </p:blipFill>
        <p:spPr>
          <a:xfrm>
            <a:off x="252548" y="247605"/>
            <a:ext cx="7900852" cy="5852946"/>
          </a:xfr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D089CC3C-4DEB-CC7A-6B5A-E20D4638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2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4259DD5-2D9D-D4EC-D844-4A361C94C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6780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egnaposto contenuto 6">
            <a:extLst>
              <a:ext uri="{FF2B5EF4-FFF2-40B4-BE49-F238E27FC236}">
                <a16:creationId xmlns:a16="http://schemas.microsoft.com/office/drawing/2014/main" id="{0B124B96-6D97-CBD3-8FD9-143D60989C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256"/>
          <a:stretch/>
        </p:blipFill>
        <p:spPr>
          <a:xfrm>
            <a:off x="286375" y="6135893"/>
            <a:ext cx="5428170" cy="582075"/>
          </a:xfrm>
          <a:prstGeom prst="rect">
            <a:avLst/>
          </a:prstGeom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3C8B2A40-A80C-4594-B4D9-50A2A4EB3B1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86375" y="136525"/>
            <a:ext cx="7885607" cy="5995861"/>
          </a:xfr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D089CC3C-4DEB-CC7A-6B5A-E20D4638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2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4259DD5-2D9D-D4EC-D844-4A361C94C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24649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egnaposto contenuto 6">
            <a:extLst>
              <a:ext uri="{FF2B5EF4-FFF2-40B4-BE49-F238E27FC236}">
                <a16:creationId xmlns:a16="http://schemas.microsoft.com/office/drawing/2014/main" id="{0A6808A1-85D9-A713-4522-9D7BD531A5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256"/>
          <a:stretch/>
        </p:blipFill>
        <p:spPr>
          <a:xfrm>
            <a:off x="379408" y="5860826"/>
            <a:ext cx="5945192" cy="637516"/>
          </a:xfrm>
          <a:prstGeom prst="rect">
            <a:avLst/>
          </a:prstGeom>
        </p:spPr>
      </p:pic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4DE6796A-8099-350B-479D-B8DF1FD2AE5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27546" y="233155"/>
            <a:ext cx="8052179" cy="5639784"/>
          </a:xfr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12C6EF5-3E85-8A13-3DDE-A5165E10C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2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B063CEB-E963-F6B2-3C4D-31FB98C75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8225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C9DD1B-7AD4-3BF9-A224-A1EB8A37B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B2E59E85-50DE-8414-486B-5EFA93EE83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78749"/>
            <a:ext cx="10515600" cy="3045090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C267857-09FE-4FC6-885E-85691DE5F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AB511D6-7202-D65A-9B49-66E3316AF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28013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egnaposto contenuto 6">
            <a:extLst>
              <a:ext uri="{FF2B5EF4-FFF2-40B4-BE49-F238E27FC236}">
                <a16:creationId xmlns:a16="http://schemas.microsoft.com/office/drawing/2014/main" id="{737302F8-6F25-7A6D-1960-BE70F421CF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256"/>
          <a:stretch/>
        </p:blipFill>
        <p:spPr>
          <a:xfrm>
            <a:off x="232059" y="5978155"/>
            <a:ext cx="6549742" cy="702344"/>
          </a:xfrm>
          <a:prstGeom prst="rect">
            <a:avLst/>
          </a:prstGeom>
        </p:spPr>
      </p:pic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3A2E84CB-FBEC-4FF9-DEB5-9E90D23B377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32059" y="177501"/>
            <a:ext cx="7539054" cy="5669612"/>
          </a:xfr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0B99DDB8-5807-A36F-E26C-D9EA6CD52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2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E588F57-DD93-0753-0C11-E1CF14914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11889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3360F1-2AF8-8E13-2548-AC458B6C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FC11759-0E13-57B9-5453-6B478A3C55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C8D516B-7AF6-20AD-D602-24086A82367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7BD58EB-FB88-88AA-4BED-AEAE06CE9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D15B1D7-FB31-8B60-8604-9EAA3A29B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63405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E972A61E-24D6-BD0F-84C5-93F7C8124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1075" y="422063"/>
            <a:ext cx="9469849" cy="5934287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891891E-FB1C-8EEE-B34A-902397D7E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5FF4572-226A-5322-617B-90BF0BECD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01549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32451273-7D59-9B76-432C-79F780ADEC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0769" y="792736"/>
            <a:ext cx="8274333" cy="5272528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EFB8579-1706-64CC-0C3E-447DDFC2B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F095C79-7769-F785-AD13-EEF1162B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46532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44374B7F-DB5A-98CD-9764-AD132CACE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44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4C00169-651B-C851-A268-E8AEB46B7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849" y="186425"/>
            <a:ext cx="8834301" cy="653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690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C9ADB9F9-CFAD-16E2-21E7-EFFF9CD5C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4FAAF374-2E18-CC64-59D0-5E7767692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45</a:t>
            </a:fld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85F5536-7DC1-F4B7-4596-94D038A366BE}"/>
              </a:ext>
            </a:extLst>
          </p:cNvPr>
          <p:cNvSpPr txBox="1"/>
          <p:nvPr/>
        </p:nvSpPr>
        <p:spPr>
          <a:xfrm>
            <a:off x="672193" y="1319416"/>
            <a:ext cx="10847613" cy="4646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interpretation of the exponentiated coefficients is for a single unit change in the predictor variable, the odds will be multiplied by a factor indicated by the exponent of the beta coefficient, given that all other variables are held constant.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this analysis with all treatments together, the first variable is </a:t>
            </a:r>
            <a:r>
              <a:rPr lang="en-US" sz="2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Price_UR_A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 a value of 0.86. This means that </a:t>
            </a:r>
            <a:r>
              <a:rPr lang="en-US" sz="18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</a:t>
            </a:r>
            <a:r>
              <a:rPr lang="en-US" sz="1800" dirty="0" err="1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Price_UR_A</a:t>
            </a:r>
            <a:r>
              <a:rPr lang="en-US" sz="18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  increases by one unit the odds of choosing option A as preferred policy choice is 86% compared to the status when </a:t>
            </a:r>
            <a:r>
              <a:rPr lang="en-US" sz="1800" dirty="0" err="1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Price_UR_A</a:t>
            </a:r>
            <a:r>
              <a:rPr lang="en-US" sz="18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 did not increase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 one unit </a:t>
            </a:r>
            <a:r>
              <a:rPr lang="en-US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(so it lowers when the price raises).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Whereas the odds of choosing option B is 108% </a:t>
            </a:r>
            <a:r>
              <a:rPr lang="en-US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(so it increases when the price of option A raises)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similar behaviour is observed for variable </a:t>
            </a:r>
            <a:r>
              <a:rPr lang="en-US" sz="2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Price_UN_A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  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the contrary, if  </a:t>
            </a: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EV_A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increases by one unit the odds of choosing option A is 107% and of choosing option B is 95% compared to the status when   EV_A   did not increase </a:t>
            </a:r>
            <a:r>
              <a:rPr lang="en-US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(probabilities of choosing an option with increased discount for electric vehicles increase)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38480727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6DB9BBA9-1B74-5BCD-BA5C-8E72EE82E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4F657098-2D3E-7924-6713-6E1E9486C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46</a:t>
            </a:fld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5FF4478-ED7A-242E-04DA-B104D60E7CC8}"/>
              </a:ext>
            </a:extLst>
          </p:cNvPr>
          <p:cNvSpPr txBox="1"/>
          <p:nvPr/>
        </p:nvSpPr>
        <p:spPr>
          <a:xfrm>
            <a:off x="1156608" y="1270044"/>
            <a:ext cx="9878784" cy="3910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symmetric effect is observed for the variables describing option B: an increase in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2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rice_UR_B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  </a:t>
            </a:r>
            <a:r>
              <a:rPr lang="en-US" sz="2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Price_UN_B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 lead to a decrease in the probabilities of choosing option B (92%, 93%) , while an increase in </a:t>
            </a: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EV_B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leads to a increase in the probability of choosing B (109%).  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Another significative variable (p&lt;0.05) is the categorical variable referring to the </a:t>
            </a:r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revenue alternative "Investments in public transport, walking and cycling"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When option A contains this revenue alternative the odds of choosing option A are 153% and of choosing option B are 63%, compared to when this revenue alternative is not there. Symmetrically, when option B contains this revenue alternative the odds of choosing option A are 74% and of choosing option B are 169%, compared to when this revenue alternative is not there.</a:t>
            </a:r>
          </a:p>
        </p:txBody>
      </p:sp>
    </p:spTree>
    <p:extLst>
      <p:ext uri="{BB962C8B-B14F-4D97-AF65-F5344CB8AC3E}">
        <p14:creationId xmlns:p14="http://schemas.microsoft.com/office/powerpoint/2010/main" val="20877297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D98968-8274-4565-3607-2E5C372462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63190"/>
            <a:ext cx="9144000" cy="2387600"/>
          </a:xfrm>
        </p:spPr>
        <p:txBody>
          <a:bodyPr/>
          <a:lstStyle/>
          <a:p>
            <a:r>
              <a:rPr lang="es-ES" dirty="0"/>
              <a:t>Sec. 3a</a:t>
            </a:r>
            <a:br>
              <a:rPr lang="es-ES" dirty="0"/>
            </a:br>
            <a:r>
              <a:rPr lang="es-ES" dirty="0"/>
              <a:t>Social norms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09F49C5-5398-350E-1C0D-84706DA21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3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5CC689D-A61A-0D54-CB26-E45555B9F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0146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3006C093-D519-C92C-5645-1310D93AA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90766"/>
            <a:ext cx="1208964" cy="1325563"/>
          </a:xfrm>
        </p:spPr>
        <p:txBody>
          <a:bodyPr>
            <a:normAutofit fontScale="90000"/>
          </a:bodyPr>
          <a:lstStyle/>
          <a:p>
            <a:br>
              <a:rPr lang="es-ES" dirty="0"/>
            </a:br>
            <a:br>
              <a:rPr lang="es-ES" dirty="0"/>
            </a:br>
            <a:endParaRPr lang="it-IT" dirty="0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1D4205E8-3067-547C-149B-D4ABE7F6B37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3243" y="183094"/>
            <a:ext cx="9141398" cy="6538381"/>
          </a:xfr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30612A49-6A97-855F-8E69-8CDD9E013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3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B2FEF4A-0D92-9C52-3C7F-FD8AFC569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48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DFF5DE9-A70F-51D9-3277-921A693EDFA8}"/>
              </a:ext>
            </a:extLst>
          </p:cNvPr>
          <p:cNvSpPr txBox="1"/>
          <p:nvPr/>
        </p:nvSpPr>
        <p:spPr>
          <a:xfrm>
            <a:off x="9364641" y="4045164"/>
            <a:ext cx="27432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/>
              <a:t>Empirical Expectation </a:t>
            </a:r>
          </a:p>
          <a:p>
            <a:pPr algn="ctr"/>
            <a:r>
              <a:rPr lang="es-ES" dirty="0"/>
              <a:t>(</a:t>
            </a:r>
            <a:r>
              <a:rPr lang="es-ES" sz="2000" b="1" dirty="0">
                <a:solidFill>
                  <a:srgbClr val="FF0000"/>
                </a:solidFill>
              </a:rPr>
              <a:t>EE</a:t>
            </a:r>
            <a:r>
              <a:rPr lang="es-ES" dirty="0"/>
              <a:t>)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DD638DD-A2E0-1817-4714-6C80A4E46461}"/>
              </a:ext>
            </a:extLst>
          </p:cNvPr>
          <p:cNvSpPr txBox="1"/>
          <p:nvPr/>
        </p:nvSpPr>
        <p:spPr>
          <a:xfrm>
            <a:off x="9107040" y="4997065"/>
            <a:ext cx="3258402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/>
              <a:t>Personal Normative belief </a:t>
            </a:r>
          </a:p>
          <a:p>
            <a:pPr algn="ctr"/>
            <a:r>
              <a:rPr lang="es-ES" dirty="0"/>
              <a:t>(</a:t>
            </a:r>
            <a:r>
              <a:rPr lang="es-ES" sz="2000" b="1" dirty="0">
                <a:solidFill>
                  <a:srgbClr val="FF0000"/>
                </a:solidFill>
              </a:rPr>
              <a:t>PNB</a:t>
            </a:r>
            <a:r>
              <a:rPr lang="es-ES" dirty="0"/>
              <a:t>)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9D5C31D-AEEA-EDE2-CB6F-CB5166530211}"/>
              </a:ext>
            </a:extLst>
          </p:cNvPr>
          <p:cNvSpPr txBox="1"/>
          <p:nvPr/>
        </p:nvSpPr>
        <p:spPr>
          <a:xfrm>
            <a:off x="9150257" y="5909143"/>
            <a:ext cx="3171967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/>
              <a:t>Normative expectation </a:t>
            </a:r>
          </a:p>
          <a:p>
            <a:pPr algn="ctr"/>
            <a:r>
              <a:rPr lang="es-ES" dirty="0"/>
              <a:t>(</a:t>
            </a:r>
            <a:r>
              <a:rPr lang="es-ES" sz="2000" b="1" dirty="0">
                <a:solidFill>
                  <a:srgbClr val="FF0000"/>
                </a:solidFill>
              </a:rPr>
              <a:t>NE</a:t>
            </a:r>
            <a:r>
              <a:rPr lang="es-ES" dirty="0"/>
              <a:t>)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26136D9-AE91-AFFE-DC4E-99ADAFD8CD20}"/>
              </a:ext>
            </a:extLst>
          </p:cNvPr>
          <p:cNvSpPr txBox="1"/>
          <p:nvPr/>
        </p:nvSpPr>
        <p:spPr>
          <a:xfrm>
            <a:off x="6564171" y="1622186"/>
            <a:ext cx="51721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This particular participant is seeing: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‘</a:t>
            </a:r>
            <a:r>
              <a:rPr lang="es-ES" dirty="0">
                <a:solidFill>
                  <a:srgbClr val="FF0000"/>
                </a:solidFill>
              </a:rPr>
              <a:t>Private veichle</a:t>
            </a:r>
            <a:r>
              <a:rPr lang="es-ES" dirty="0"/>
              <a:t>’ as </a:t>
            </a:r>
            <a:r>
              <a:rPr lang="es-ES" dirty="0">
                <a:solidFill>
                  <a:srgbClr val="FF0000"/>
                </a:solidFill>
              </a:rPr>
              <a:t>option A</a:t>
            </a:r>
            <a:r>
              <a:rPr lang="es-ES" dirty="0"/>
              <a:t>,</a:t>
            </a:r>
            <a:r>
              <a:rPr lang="it-IT" dirty="0"/>
              <a:t> and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‘Public </a:t>
            </a:r>
            <a:r>
              <a:rPr lang="it-IT" dirty="0" err="1"/>
              <a:t>transport</a:t>
            </a:r>
            <a:r>
              <a:rPr lang="it-IT" dirty="0"/>
              <a:t>, cycling and </a:t>
            </a:r>
            <a:r>
              <a:rPr lang="it-IT" dirty="0" err="1"/>
              <a:t>walking</a:t>
            </a:r>
            <a:r>
              <a:rPr lang="it-IT" dirty="0"/>
              <a:t>’ </a:t>
            </a:r>
            <a:r>
              <a:rPr lang="it-IT" dirty="0" err="1"/>
              <a:t>as</a:t>
            </a:r>
            <a:r>
              <a:rPr lang="it-IT" dirty="0"/>
              <a:t> option B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442791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DD79A6C-AE3D-62D5-E675-2997EB610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3 de 3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616AF5B-CB56-88F4-B0BA-E419E98B1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49</a:t>
            </a:fld>
            <a:endParaRPr lang="it-IT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C10143AA-AD7C-4844-93F3-9F9532CB7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518" y="1490802"/>
            <a:ext cx="10102964" cy="1325563"/>
          </a:xfrm>
        </p:spPr>
        <p:txBody>
          <a:bodyPr>
            <a:normAutofit/>
          </a:bodyPr>
          <a:lstStyle/>
          <a:p>
            <a:r>
              <a:rPr lang="en-US" sz="1800" dirty="0"/>
              <a:t>What share (in %) of other participants in the survey do you think have chosen one of the transport modes in A for their daily trip?</a:t>
            </a:r>
            <a:br>
              <a:rPr lang="en-US" sz="1800" dirty="0"/>
            </a:br>
            <a:br>
              <a:rPr lang="en-US" sz="1800" dirty="0"/>
            </a:br>
            <a:endParaRPr lang="it-IT" sz="18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EED024B-603A-326A-46B5-200CF12D05FA}"/>
              </a:ext>
            </a:extLst>
          </p:cNvPr>
          <p:cNvSpPr txBox="1"/>
          <p:nvPr/>
        </p:nvSpPr>
        <p:spPr>
          <a:xfrm>
            <a:off x="3048000" y="10548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Percentage of the expected use of car among participants</a:t>
            </a: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3665C06-DF15-7BB9-EDAD-7325A710D848}"/>
              </a:ext>
            </a:extLst>
          </p:cNvPr>
          <p:cNvSpPr txBox="1"/>
          <p:nvPr/>
        </p:nvSpPr>
        <p:spPr>
          <a:xfrm>
            <a:off x="1651000" y="59594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Participants having car as option A 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85DF078-31FB-1679-B959-DADCFBDCF310}"/>
              </a:ext>
            </a:extLst>
          </p:cNvPr>
          <p:cNvSpPr txBox="1"/>
          <p:nvPr/>
        </p:nvSpPr>
        <p:spPr>
          <a:xfrm>
            <a:off x="7086600" y="59319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Participants having car as option B</a:t>
            </a:r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C6E967C-CE01-309B-754C-BACD9DDBCAD6}"/>
              </a:ext>
            </a:extLst>
          </p:cNvPr>
          <p:cNvSpPr txBox="1"/>
          <p:nvPr/>
        </p:nvSpPr>
        <p:spPr>
          <a:xfrm>
            <a:off x="3048000" y="423123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Empirical expectations (EE)</a:t>
            </a:r>
            <a:endParaRPr lang="it-IT" sz="3200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72012B0-53FF-DFDD-B197-9307FE3683F0}"/>
              </a:ext>
            </a:extLst>
          </p:cNvPr>
          <p:cNvSpPr txBox="1"/>
          <p:nvPr/>
        </p:nvSpPr>
        <p:spPr>
          <a:xfrm>
            <a:off x="1610997" y="2441497"/>
            <a:ext cx="9867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Both plots show the distribution relative to the option: car</a:t>
            </a:r>
          </a:p>
          <a:p>
            <a:r>
              <a:rPr lang="es-ES" dirty="0"/>
              <a:t>(the distribution of set A is kept the same, while for set B we computed 100% - their answers) 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D4CAC33-3B50-1A59-5660-9054AD4A5A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170" b="64399"/>
          <a:stretch/>
        </p:blipFill>
        <p:spPr>
          <a:xfrm>
            <a:off x="1571689" y="3178846"/>
            <a:ext cx="8952982" cy="278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00738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F2B0101-4F38-5424-B9BC-5E2646FF6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83D8811-FB5C-E78B-EB69-BD6D75584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5</a:t>
            </a:fld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49A9685-C79C-44A6-C832-9E005A794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2129083"/>
            <a:ext cx="7277100" cy="346710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EF173F3-D456-995F-E5AF-D036AF068670}"/>
              </a:ext>
            </a:extLst>
          </p:cNvPr>
          <p:cNvSpPr txBox="1"/>
          <p:nvPr/>
        </p:nvSpPr>
        <p:spPr>
          <a:xfrm>
            <a:off x="1369243" y="667098"/>
            <a:ext cx="9707251" cy="878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effectLst/>
                <a:latin typeface="Consolas" panose="020B0609020204030204" pitchFamily="49" charset="0"/>
              </a:rPr>
              <a:t>How much do you personally trust the following institutions from 1 to 7, where 1 means ‘No trust at all’ and 7 means ‘Trust </a:t>
            </a:r>
            <a:r>
              <a:rPr lang="en-US" b="1" dirty="0" err="1">
                <a:effectLst/>
                <a:latin typeface="Consolas" panose="020B0609020204030204" pitchFamily="49" charset="0"/>
              </a:rPr>
              <a:t>compltely</a:t>
            </a:r>
            <a:r>
              <a:rPr lang="en-US" b="1" dirty="0">
                <a:effectLst/>
                <a:latin typeface="Consolas" panose="020B0609020204030204" pitchFamily="49" charset="0"/>
              </a:rPr>
              <a:t>’?</a:t>
            </a:r>
          </a:p>
        </p:txBody>
      </p:sp>
    </p:spTree>
    <p:extLst>
      <p:ext uri="{BB962C8B-B14F-4D97-AF65-F5344CB8AC3E}">
        <p14:creationId xmlns:p14="http://schemas.microsoft.com/office/powerpoint/2010/main" val="21455615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F303185B-8D1C-6216-8C8B-A6512B170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3 de 3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A042DFD-AB19-0613-8B26-01FE7494B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50</a:t>
            </a:fld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C773ADD-D712-87FA-9E9C-AF80FB625F28}"/>
              </a:ext>
            </a:extLst>
          </p:cNvPr>
          <p:cNvSpPr txBox="1"/>
          <p:nvPr/>
        </p:nvSpPr>
        <p:spPr>
          <a:xfrm>
            <a:off x="7455776" y="1829220"/>
            <a:ext cx="337644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FF9900"/>
                </a:solidFill>
              </a:rPr>
              <a:t>A: Car</a:t>
            </a:r>
          </a:p>
          <a:p>
            <a:endParaRPr lang="es-ES" dirty="0"/>
          </a:p>
          <a:p>
            <a:r>
              <a:rPr lang="es-ES" sz="2800" b="1" dirty="0">
                <a:solidFill>
                  <a:srgbClr val="00B050"/>
                </a:solidFill>
              </a:rPr>
              <a:t>A: </a:t>
            </a:r>
            <a:r>
              <a:rPr lang="es-ES" sz="2800" b="1" dirty="0" err="1">
                <a:solidFill>
                  <a:srgbClr val="00B050"/>
                </a:solidFill>
              </a:rPr>
              <a:t>Public</a:t>
            </a:r>
            <a:r>
              <a:rPr lang="es-ES" sz="2800" b="1" dirty="0">
                <a:solidFill>
                  <a:srgbClr val="00B050"/>
                </a:solidFill>
              </a:rPr>
              <a:t> </a:t>
            </a:r>
            <a:r>
              <a:rPr lang="es-ES" sz="2800" b="1" dirty="0" err="1">
                <a:solidFill>
                  <a:srgbClr val="00B050"/>
                </a:solidFill>
              </a:rPr>
              <a:t>transport</a:t>
            </a:r>
            <a:endParaRPr lang="es-ES" sz="2800" b="1" dirty="0">
              <a:solidFill>
                <a:srgbClr val="00B050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5F558FB-5AEC-F6A9-CB5B-F11FE9B4EB37}"/>
              </a:ext>
            </a:extLst>
          </p:cNvPr>
          <p:cNvSpPr txBox="1"/>
          <p:nvPr/>
        </p:nvSpPr>
        <p:spPr>
          <a:xfrm>
            <a:off x="3048000" y="423123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Empirical expectations (EE)</a:t>
            </a:r>
            <a:endParaRPr lang="it-IT" sz="32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6CD4B98-3F55-BBD0-3700-3FD9741019FE}"/>
              </a:ext>
            </a:extLst>
          </p:cNvPr>
          <p:cNvSpPr txBox="1"/>
          <p:nvPr/>
        </p:nvSpPr>
        <p:spPr>
          <a:xfrm>
            <a:off x="3048000" y="10548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Percentage of the expected use of car among participants</a:t>
            </a:r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0FE60DD-F0FE-91B3-71C7-4E7F77C8DED9}"/>
              </a:ext>
            </a:extLst>
          </p:cNvPr>
          <p:cNvSpPr txBox="1"/>
          <p:nvPr/>
        </p:nvSpPr>
        <p:spPr>
          <a:xfrm>
            <a:off x="419100" y="5407502"/>
            <a:ext cx="1135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The actual number </a:t>
            </a:r>
            <a:r>
              <a:rPr lang="en-US" sz="1800" dirty="0"/>
              <a:t>of participants using the car (including driver, passenger and motorbike) is </a:t>
            </a:r>
            <a:r>
              <a:rPr lang="en-US" b="1" dirty="0"/>
              <a:t>25.9</a:t>
            </a:r>
            <a:r>
              <a:rPr lang="en-US" dirty="0"/>
              <a:t>% of all participants</a:t>
            </a:r>
          </a:p>
          <a:p>
            <a:r>
              <a:rPr lang="en-US" dirty="0"/>
              <a:t>(dashed line in the figure)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B07704D-8A86-761C-00C8-A6D0F5ABC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776" y="1559513"/>
            <a:ext cx="5086351" cy="373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33726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6F0A7B-683B-25C6-375F-760719E52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9296"/>
            <a:ext cx="10515600" cy="584775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In your opinion, what should the ideal percentage of people using transport modes in A for their daily trip be?</a:t>
            </a:r>
            <a:endParaRPr lang="it-IT" sz="180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BE8A75F-F451-9FA6-CBCF-A7EA4868E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3 de 3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87316A-1A17-EFC4-B531-30D327BFC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51</a:t>
            </a:fld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7B3B4B6-6A63-39D0-66B1-4C85004AB27C}"/>
              </a:ext>
            </a:extLst>
          </p:cNvPr>
          <p:cNvSpPr txBox="1"/>
          <p:nvPr/>
        </p:nvSpPr>
        <p:spPr>
          <a:xfrm>
            <a:off x="3130420" y="11454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Percentage of the ideal use of car among participants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06DC0BD-D18C-3A00-C922-F78179B3B3F1}"/>
              </a:ext>
            </a:extLst>
          </p:cNvPr>
          <p:cNvSpPr txBox="1"/>
          <p:nvPr/>
        </p:nvSpPr>
        <p:spPr>
          <a:xfrm>
            <a:off x="3348974" y="400438"/>
            <a:ext cx="56588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Personal Normative belief (PNB)</a:t>
            </a:r>
            <a:endParaRPr lang="it-IT" sz="32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B0FE58A-C734-35A5-5FCC-90EAEEC85B1E}"/>
              </a:ext>
            </a:extLst>
          </p:cNvPr>
          <p:cNvSpPr txBox="1"/>
          <p:nvPr/>
        </p:nvSpPr>
        <p:spPr>
          <a:xfrm>
            <a:off x="1651000" y="59594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Participants having car as option A </a:t>
            </a:r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24E60BA-65E1-8AC0-8434-45753881607C}"/>
              </a:ext>
            </a:extLst>
          </p:cNvPr>
          <p:cNvSpPr txBox="1"/>
          <p:nvPr/>
        </p:nvSpPr>
        <p:spPr>
          <a:xfrm>
            <a:off x="7086600" y="59319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Participants having car as option B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D5AD7F7-787B-57EC-62E7-4CBF5F3209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9049" b="32621"/>
          <a:stretch/>
        </p:blipFill>
        <p:spPr>
          <a:xfrm>
            <a:off x="644761" y="2623306"/>
            <a:ext cx="11067317" cy="330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420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F303185B-8D1C-6216-8C8B-A6512B170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3 de 3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A042DFD-AB19-0613-8B26-01FE7494B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52</a:t>
            </a:fld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94CD822-3054-9280-010B-B763668688A7}"/>
              </a:ext>
            </a:extLst>
          </p:cNvPr>
          <p:cNvSpPr txBox="1"/>
          <p:nvPr/>
        </p:nvSpPr>
        <p:spPr>
          <a:xfrm>
            <a:off x="7786004" y="1911681"/>
            <a:ext cx="337644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FF9900"/>
                </a:solidFill>
              </a:rPr>
              <a:t>A: Car</a:t>
            </a:r>
          </a:p>
          <a:p>
            <a:r>
              <a:rPr lang="es-ES" dirty="0"/>
              <a:t>Mean: 30.98</a:t>
            </a:r>
          </a:p>
          <a:p>
            <a:r>
              <a:rPr lang="es-ES" dirty="0"/>
              <a:t>Std: 21.33</a:t>
            </a:r>
          </a:p>
          <a:p>
            <a:r>
              <a:rPr lang="es-ES" dirty="0"/>
              <a:t>Total: 91</a:t>
            </a:r>
            <a:endParaRPr lang="it-IT" dirty="0"/>
          </a:p>
          <a:p>
            <a:endParaRPr lang="es-ES" dirty="0"/>
          </a:p>
          <a:p>
            <a:r>
              <a:rPr lang="es-ES" sz="2800" b="1" dirty="0">
                <a:solidFill>
                  <a:srgbClr val="00B050"/>
                </a:solidFill>
              </a:rPr>
              <a:t>A: Public transport</a:t>
            </a:r>
          </a:p>
          <a:p>
            <a:r>
              <a:rPr lang="es-ES" dirty="0"/>
              <a:t>Mean: 29.09</a:t>
            </a:r>
          </a:p>
          <a:p>
            <a:r>
              <a:rPr lang="es-ES" dirty="0"/>
              <a:t>Std: 20.83</a:t>
            </a:r>
          </a:p>
          <a:p>
            <a:r>
              <a:rPr lang="es-ES" dirty="0"/>
              <a:t>Total: 90</a:t>
            </a:r>
            <a:endParaRPr lang="es-ES" b="1" dirty="0">
              <a:solidFill>
                <a:srgbClr val="FF9900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68C6BAF-C204-041A-BC34-1A04FCB500E4}"/>
              </a:ext>
            </a:extLst>
          </p:cNvPr>
          <p:cNvSpPr txBox="1"/>
          <p:nvPr/>
        </p:nvSpPr>
        <p:spPr>
          <a:xfrm>
            <a:off x="3348974" y="400438"/>
            <a:ext cx="56588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Personal Normative belief (PNB)</a:t>
            </a:r>
            <a:endParaRPr lang="it-IT" sz="32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7192CF1-D387-4CA7-45C6-785FA41A1B99}"/>
              </a:ext>
            </a:extLst>
          </p:cNvPr>
          <p:cNvSpPr txBox="1"/>
          <p:nvPr/>
        </p:nvSpPr>
        <p:spPr>
          <a:xfrm>
            <a:off x="3130420" y="11454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Percentage of the ideal use of car among participants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7E3FFB2-29C9-4C01-E6E6-D617AA7F9C21}"/>
              </a:ext>
            </a:extLst>
          </p:cNvPr>
          <p:cNvSpPr txBox="1"/>
          <p:nvPr/>
        </p:nvSpPr>
        <p:spPr>
          <a:xfrm>
            <a:off x="1107144" y="5338583"/>
            <a:ext cx="97711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The green dashed line represents the </a:t>
            </a:r>
            <a:r>
              <a:rPr lang="es-ES" b="1" dirty="0"/>
              <a:t>median</a:t>
            </a:r>
            <a:r>
              <a:rPr lang="es-ES" dirty="0"/>
              <a:t> of the PNB distribution among participants in the group </a:t>
            </a:r>
          </a:p>
          <a:p>
            <a:pPr marL="446088" indent="-176213">
              <a:buFont typeface="Arial" panose="020B0604020202020204" pitchFamily="34" charset="0"/>
              <a:buChar char="•"/>
            </a:pPr>
            <a:r>
              <a:rPr lang="es-ES" dirty="0"/>
              <a:t>“Public transport” </a:t>
            </a:r>
            <a:r>
              <a:rPr lang="es-ES" dirty="0">
                <a:sym typeface="Wingdings" panose="05000000000000000000" pitchFamily="2" charset="2"/>
              </a:rPr>
              <a:t> 20%</a:t>
            </a:r>
          </a:p>
          <a:p>
            <a:r>
              <a:rPr lang="es-ES" dirty="0"/>
              <a:t>The orange dashed line represents the </a:t>
            </a:r>
            <a:r>
              <a:rPr lang="es-ES" b="1" dirty="0"/>
              <a:t>median</a:t>
            </a:r>
            <a:r>
              <a:rPr lang="es-ES" dirty="0"/>
              <a:t> of the PNB distribution among participants in the group </a:t>
            </a:r>
          </a:p>
          <a:p>
            <a:pPr marL="446088" indent="-176213">
              <a:buFont typeface="Arial" panose="020B0604020202020204" pitchFamily="34" charset="0"/>
              <a:buChar char="•"/>
            </a:pPr>
            <a:r>
              <a:rPr lang="es-ES" dirty="0"/>
              <a:t>“Car” </a:t>
            </a:r>
            <a:r>
              <a:rPr lang="es-ES" dirty="0">
                <a:sym typeface="Wingdings" panose="05000000000000000000" pitchFamily="2" charset="2"/>
              </a:rPr>
              <a:t> 25%</a:t>
            </a:r>
            <a:endParaRPr lang="es-ES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E3551EE8-5832-5E41-E535-861656CAC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567" y="1675117"/>
            <a:ext cx="4814582" cy="353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52767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B16B79-D48E-B2C6-9461-CB4960A5B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58887"/>
            <a:ext cx="10515600" cy="809237"/>
          </a:xfrm>
        </p:spPr>
        <p:txBody>
          <a:bodyPr>
            <a:normAutofit/>
          </a:bodyPr>
          <a:lstStyle/>
          <a:p>
            <a:r>
              <a:rPr lang="en-US" sz="1800" dirty="0"/>
              <a:t>What share (in %) of other participants in the survey do you think have mostly chosen option A (answered more than 50%) in the previous question?</a:t>
            </a:r>
            <a:endParaRPr lang="it-IT" sz="180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388253B-09B1-990E-ADA1-FF7C757A4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3 de 3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6DE4EC7-9689-FA99-333D-DC6835C35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53</a:t>
            </a:fld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ADAB353-82F7-9B21-F207-0DDA5F644376}"/>
              </a:ext>
            </a:extLst>
          </p:cNvPr>
          <p:cNvSpPr txBox="1"/>
          <p:nvPr/>
        </p:nvSpPr>
        <p:spPr>
          <a:xfrm>
            <a:off x="3279710" y="10459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Percentage of the expected ideal use of car among participants</a:t>
            </a:r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58098A5-921D-0CDE-8645-4E37C9727069}"/>
              </a:ext>
            </a:extLst>
          </p:cNvPr>
          <p:cNvSpPr txBox="1"/>
          <p:nvPr/>
        </p:nvSpPr>
        <p:spPr>
          <a:xfrm>
            <a:off x="1651000" y="61368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Participants having car as option A </a:t>
            </a: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E2A8E3C-E892-F551-67DF-B08C87C164DE}"/>
              </a:ext>
            </a:extLst>
          </p:cNvPr>
          <p:cNvSpPr txBox="1"/>
          <p:nvPr/>
        </p:nvSpPr>
        <p:spPr>
          <a:xfrm>
            <a:off x="7086600" y="61093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Participants having car as option B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CF2FFE9-1765-CA20-1FC2-3D088B4C993F}"/>
              </a:ext>
            </a:extLst>
          </p:cNvPr>
          <p:cNvSpPr txBox="1"/>
          <p:nvPr/>
        </p:nvSpPr>
        <p:spPr>
          <a:xfrm>
            <a:off x="3348974" y="373142"/>
            <a:ext cx="56588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Normative expectations (NE)</a:t>
            </a:r>
            <a:endParaRPr lang="it-IT" sz="32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A7B2B8F-CF85-42ED-80A1-F7A31B90A9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1296"/>
          <a:stretch/>
        </p:blipFill>
        <p:spPr>
          <a:xfrm>
            <a:off x="838200" y="2911727"/>
            <a:ext cx="10556477" cy="319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33087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A042DFD-AB19-0613-8B26-01FE7494B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54</a:t>
            </a:fld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B8C32C8-D80F-DDC2-6958-4E8D358A7E12}"/>
              </a:ext>
            </a:extLst>
          </p:cNvPr>
          <p:cNvSpPr txBox="1"/>
          <p:nvPr/>
        </p:nvSpPr>
        <p:spPr>
          <a:xfrm>
            <a:off x="5631418" y="2063011"/>
            <a:ext cx="337644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FF9900"/>
                </a:solidFill>
              </a:rPr>
              <a:t>A: Car</a:t>
            </a:r>
          </a:p>
          <a:p>
            <a:r>
              <a:rPr lang="es-ES" sz="1600" dirty="0"/>
              <a:t>Mean: 37.65</a:t>
            </a:r>
          </a:p>
          <a:p>
            <a:r>
              <a:rPr lang="es-ES" sz="1600" dirty="0"/>
              <a:t>Std: 29.53</a:t>
            </a:r>
          </a:p>
          <a:p>
            <a:r>
              <a:rPr lang="es-ES" sz="1600" dirty="0"/>
              <a:t>Total: 91</a:t>
            </a:r>
            <a:endParaRPr lang="es-ES" sz="1600" b="1" dirty="0">
              <a:solidFill>
                <a:srgbClr val="FF9900"/>
              </a:solidFill>
            </a:endParaRPr>
          </a:p>
          <a:p>
            <a:endParaRPr lang="es-ES" sz="2000" dirty="0"/>
          </a:p>
          <a:p>
            <a:r>
              <a:rPr lang="es-ES" sz="2000" b="1" dirty="0">
                <a:solidFill>
                  <a:srgbClr val="00B050"/>
                </a:solidFill>
              </a:rPr>
              <a:t>A: Public transport</a:t>
            </a:r>
          </a:p>
          <a:p>
            <a:r>
              <a:rPr lang="es-ES" sz="1600" dirty="0"/>
              <a:t>Mean: 31.40</a:t>
            </a:r>
          </a:p>
          <a:p>
            <a:r>
              <a:rPr lang="es-ES" sz="1600" dirty="0"/>
              <a:t>Std: 28.04</a:t>
            </a:r>
          </a:p>
          <a:p>
            <a:r>
              <a:rPr lang="es-ES" sz="1600" dirty="0"/>
              <a:t>Total: </a:t>
            </a:r>
            <a:r>
              <a:rPr lang="it-IT" sz="1600" dirty="0"/>
              <a:t>90</a:t>
            </a:r>
            <a:endParaRPr lang="es-ES" sz="1600" b="1" dirty="0">
              <a:solidFill>
                <a:srgbClr val="FF9900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4019095-61BA-A12B-C3E9-39879E67D100}"/>
              </a:ext>
            </a:extLst>
          </p:cNvPr>
          <p:cNvSpPr txBox="1"/>
          <p:nvPr/>
        </p:nvSpPr>
        <p:spPr>
          <a:xfrm>
            <a:off x="3348974" y="373142"/>
            <a:ext cx="56588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Normative expectations (NE)</a:t>
            </a:r>
            <a:endParaRPr lang="it-IT" sz="320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3EFC7CE-10A2-AC13-657D-E3B59DA0F364}"/>
              </a:ext>
            </a:extLst>
          </p:cNvPr>
          <p:cNvSpPr txBox="1"/>
          <p:nvPr/>
        </p:nvSpPr>
        <p:spPr>
          <a:xfrm>
            <a:off x="3279710" y="10459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Percentage of the expected ideal use of car among participants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B96F407-4850-2CAD-FB41-4AB0ECFECCBA}"/>
              </a:ext>
            </a:extLst>
          </p:cNvPr>
          <p:cNvSpPr txBox="1"/>
          <p:nvPr/>
        </p:nvSpPr>
        <p:spPr>
          <a:xfrm>
            <a:off x="787422" y="5371067"/>
            <a:ext cx="10781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/>
              <a:t>The dashed line (in the fig. on the left) represents the actual number </a:t>
            </a:r>
            <a:r>
              <a:rPr lang="en-US" sz="1800" dirty="0"/>
              <a:t>of other participants who have mostly chosen option A (answered more than 50%) in the previous question, which is </a:t>
            </a:r>
            <a:r>
              <a:rPr lang="en-US" b="1" dirty="0"/>
              <a:t>17.12</a:t>
            </a:r>
            <a:r>
              <a:rPr lang="en-US" dirty="0"/>
              <a:t>% of all participants, calculated by computing the area under the probability density averaged for the two groups (see fig. on the right).</a:t>
            </a:r>
            <a:endParaRPr lang="it-IT" dirty="0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F303185B-8D1C-6216-8C8B-A6512B170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3 de 3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3D26A894-5421-3B1C-BBE2-678C4A1F0017}"/>
              </a:ext>
            </a:extLst>
          </p:cNvPr>
          <p:cNvSpPr txBox="1"/>
          <p:nvPr/>
        </p:nvSpPr>
        <p:spPr>
          <a:xfrm>
            <a:off x="7236883" y="1878345"/>
            <a:ext cx="56588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Personal Normative belief (PNB)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38C973A-00FC-94E6-8D5C-D01ED134D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26" y="1670812"/>
            <a:ext cx="4783539" cy="351637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EED2031-839B-ED44-CA8C-E457D54B8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0" y="2334880"/>
            <a:ext cx="3534728" cy="259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661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6613ABB5-42A3-E604-8890-1B47007578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25489" y="269618"/>
            <a:ext cx="7023062" cy="2323150"/>
          </a:xfr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30612A49-6A97-855F-8E69-8CDD9E013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3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B2FEF4A-0D92-9C52-3C7F-FD8AFC569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55</a:t>
            </a:fld>
            <a:endParaRPr lang="it-IT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3F2A8B67-EA94-D133-AB37-0925E7EEB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8093" y="2469010"/>
            <a:ext cx="4786008" cy="592527"/>
          </a:xfrm>
        </p:spPr>
        <p:txBody>
          <a:bodyPr>
            <a:normAutofit/>
          </a:bodyPr>
          <a:lstStyle/>
          <a:p>
            <a:pPr algn="ctr"/>
            <a:r>
              <a:rPr lang="es-ES" sz="2000" dirty="0"/>
              <a:t>Distribution of the use of public transport</a:t>
            </a:r>
            <a:endParaRPr lang="it-IT" sz="2000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FD0085C7-A39C-DC94-BE31-79D85E76622C}"/>
              </a:ext>
            </a:extLst>
          </p:cNvPr>
          <p:cNvSpPr txBox="1">
            <a:spLocks/>
          </p:cNvSpPr>
          <p:nvPr/>
        </p:nvSpPr>
        <p:spPr>
          <a:xfrm>
            <a:off x="1553295" y="2467042"/>
            <a:ext cx="3768648" cy="592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000" dirty="0"/>
              <a:t>Distribution of the use of car (driver, passenger, motorbike)</a:t>
            </a:r>
            <a:endParaRPr lang="it-IT" sz="20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31553B6-1175-C323-ADB6-9BDAE5B5D92F}"/>
              </a:ext>
            </a:extLst>
          </p:cNvPr>
          <p:cNvSpPr txBox="1"/>
          <p:nvPr/>
        </p:nvSpPr>
        <p:spPr>
          <a:xfrm>
            <a:off x="2584261" y="6380401"/>
            <a:ext cx="2565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Total : 48 people</a:t>
            </a:r>
            <a:endParaRPr lang="it-IT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01CC6473-28B8-DE3C-A76E-B36566DD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15" y="3217986"/>
            <a:ext cx="4786008" cy="319067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6540D87D-3702-D79B-E06C-BC00CCB9C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093" y="3217986"/>
            <a:ext cx="4786008" cy="3190672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3E6DF2B-4ABF-F175-12DD-53B6D7B3A57E}"/>
              </a:ext>
            </a:extLst>
          </p:cNvPr>
          <p:cNvSpPr txBox="1"/>
          <p:nvPr/>
        </p:nvSpPr>
        <p:spPr>
          <a:xfrm>
            <a:off x="8324849" y="6380401"/>
            <a:ext cx="2565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Total : 133 people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066043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65DD3D-9548-5580-F9D9-ADFBA1AB3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Social norm strenght </a:t>
            </a:r>
            <a:r>
              <a:rPr lang="it-IT" dirty="0" err="1"/>
              <a:t>definition</a:t>
            </a:r>
            <a:r>
              <a:rPr lang="it-IT" dirty="0"/>
              <a:t> and </a:t>
            </a:r>
            <a:r>
              <a:rPr lang="it-IT" dirty="0" err="1"/>
              <a:t>measurement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C5F2C22-9C8A-48F5-CFD0-CD9B26CE8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3 de 3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6BD0B13-4A57-BFF6-3ACB-7772928A7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56</a:t>
            </a:fld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50EBCCC-D295-8E8E-590C-26966A022CBC}"/>
              </a:ext>
            </a:extLst>
          </p:cNvPr>
          <p:cNvSpPr txBox="1"/>
          <p:nvPr/>
        </p:nvSpPr>
        <p:spPr>
          <a:xfrm>
            <a:off x="1076324" y="2302639"/>
            <a:ext cx="1039177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calculate</a:t>
            </a:r>
            <a:r>
              <a:rPr lang="it-IT" dirty="0"/>
              <a:t> the </a:t>
            </a:r>
            <a:r>
              <a:rPr lang="it-IT" b="1" dirty="0" err="1"/>
              <a:t>norm</a:t>
            </a:r>
            <a:r>
              <a:rPr lang="it-IT" b="1" dirty="0"/>
              <a:t> </a:t>
            </a:r>
            <a:r>
              <a:rPr lang="it-IT" b="1" dirty="0" err="1"/>
              <a:t>strength</a:t>
            </a:r>
            <a:r>
              <a:rPr lang="it-IT" b="1" dirty="0"/>
              <a:t> </a:t>
            </a:r>
            <a:r>
              <a:rPr lang="it-IT" dirty="0"/>
              <a:t>in the following way:</a:t>
            </a:r>
          </a:p>
          <a:p>
            <a:pPr algn="just"/>
            <a:endParaRPr lang="it-IT" dirty="0"/>
          </a:p>
          <a:p>
            <a:pPr algn="just"/>
            <a:endParaRPr lang="it-IT" dirty="0"/>
          </a:p>
          <a:p>
            <a:pPr algn="just"/>
            <a:endParaRPr lang="it-IT" dirty="0"/>
          </a:p>
          <a:p>
            <a:pPr algn="just"/>
            <a:endParaRPr lang="it-IT" dirty="0"/>
          </a:p>
          <a:p>
            <a:pPr algn="just"/>
            <a:r>
              <a:rPr lang="it-IT" dirty="0"/>
              <a:t>The </a:t>
            </a:r>
            <a:r>
              <a:rPr lang="it-IT" b="1" dirty="0" err="1"/>
              <a:t>consistency</a:t>
            </a:r>
            <a:r>
              <a:rPr lang="it-IT" dirty="0"/>
              <a:t> </a:t>
            </a:r>
            <a:r>
              <a:rPr lang="it-IT" dirty="0" err="1"/>
              <a:t>measures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far are the </a:t>
            </a:r>
            <a:r>
              <a:rPr lang="it-IT" dirty="0" err="1"/>
              <a:t>participants</a:t>
            </a:r>
            <a:r>
              <a:rPr lang="it-IT" dirty="0"/>
              <a:t>’ </a:t>
            </a:r>
            <a:r>
              <a:rPr lang="it-IT" dirty="0" err="1"/>
              <a:t>expectations</a:t>
            </a:r>
            <a:r>
              <a:rPr lang="it-IT" dirty="0"/>
              <a:t> from one to </a:t>
            </a:r>
            <a:r>
              <a:rPr lang="it-IT" dirty="0" err="1"/>
              <a:t>another</a:t>
            </a:r>
            <a:r>
              <a:rPr lang="it-IT" dirty="0"/>
              <a:t>.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The </a:t>
            </a:r>
            <a:r>
              <a:rPr lang="it-IT" b="1" dirty="0" err="1"/>
              <a:t>accuracy</a:t>
            </a:r>
            <a:r>
              <a:rPr lang="it-IT" dirty="0"/>
              <a:t> </a:t>
            </a:r>
            <a:r>
              <a:rPr lang="it-IT" dirty="0" err="1"/>
              <a:t>measures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participants</a:t>
            </a:r>
            <a:r>
              <a:rPr lang="it-IT" dirty="0"/>
              <a:t>’ </a:t>
            </a:r>
            <a:r>
              <a:rPr lang="it-IT" dirty="0" err="1"/>
              <a:t>expectations</a:t>
            </a:r>
            <a:r>
              <a:rPr lang="it-IT" dirty="0"/>
              <a:t> (</a:t>
            </a:r>
            <a:r>
              <a:rPr lang="it-IT" dirty="0" err="1"/>
              <a:t>both</a:t>
            </a:r>
            <a:r>
              <a:rPr lang="it-IT" dirty="0"/>
              <a:t> </a:t>
            </a:r>
            <a:r>
              <a:rPr lang="it-IT" dirty="0" err="1"/>
              <a:t>empirical</a:t>
            </a:r>
            <a:r>
              <a:rPr lang="it-IT" dirty="0"/>
              <a:t> and normative) “forecast” </a:t>
            </a:r>
            <a:r>
              <a:rPr lang="it-IT" dirty="0" err="1"/>
              <a:t>what</a:t>
            </a:r>
            <a:r>
              <a:rPr lang="it-IT" dirty="0"/>
              <a:t> the </a:t>
            </a:r>
            <a:r>
              <a:rPr lang="it-IT" dirty="0" err="1"/>
              <a:t>others</a:t>
            </a:r>
            <a:r>
              <a:rPr lang="it-IT" dirty="0"/>
              <a:t> will do or </a:t>
            </a:r>
            <a:r>
              <a:rPr lang="it-IT" dirty="0" err="1"/>
              <a:t>think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is appropriate to do. 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The </a:t>
            </a:r>
            <a:r>
              <a:rPr lang="it-IT" b="1" dirty="0" err="1"/>
              <a:t>specificity</a:t>
            </a:r>
            <a:r>
              <a:rPr lang="it-IT" dirty="0"/>
              <a:t> </a:t>
            </a:r>
            <a:r>
              <a:rPr lang="it-IT" dirty="0" err="1"/>
              <a:t>measures</a:t>
            </a:r>
            <a:r>
              <a:rPr lang="it-IT" dirty="0"/>
              <a:t> </a:t>
            </a:r>
            <a:r>
              <a:rPr lang="it-IT" dirty="0" err="1"/>
              <a:t>whether</a:t>
            </a:r>
            <a:r>
              <a:rPr lang="it-IT" dirty="0"/>
              <a:t> the </a:t>
            </a:r>
            <a:r>
              <a:rPr lang="it-IT" dirty="0" err="1"/>
              <a:t>individual’s</a:t>
            </a:r>
            <a:r>
              <a:rPr lang="it-IT" dirty="0"/>
              <a:t> </a:t>
            </a:r>
            <a:r>
              <a:rPr lang="it-IT" dirty="0" err="1"/>
              <a:t>empirical</a:t>
            </a:r>
            <a:r>
              <a:rPr lang="it-IT" dirty="0"/>
              <a:t> and normative </a:t>
            </a:r>
            <a:r>
              <a:rPr lang="it-IT" dirty="0" err="1"/>
              <a:t>expectations</a:t>
            </a:r>
            <a:r>
              <a:rPr lang="it-IT" dirty="0"/>
              <a:t> are close to the group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empirical</a:t>
            </a:r>
            <a:r>
              <a:rPr lang="it-IT" dirty="0"/>
              <a:t> and normative </a:t>
            </a:r>
            <a:r>
              <a:rPr lang="it-IT" dirty="0" err="1"/>
              <a:t>expectations</a:t>
            </a:r>
            <a:r>
              <a:rPr lang="it-IT" dirty="0"/>
              <a:t>.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720D8A58-3401-4B4D-8A1F-B96F2C8D4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475" y="2876550"/>
            <a:ext cx="535305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761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3A9F88-807C-1C46-5763-F3F3B05D3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Consistency</a:t>
            </a:r>
            <a:endParaRPr lang="it-IT" dirty="0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37135439-DF8C-DFB6-3385-1CDFAB48ED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259693"/>
            <a:ext cx="5181600" cy="3108959"/>
          </a:xfr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405002D-CBCA-F1E7-9269-6ECF0273E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3 de 3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278E145-10BE-A6B1-C664-7F5C36C0C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57</a:t>
            </a:fld>
            <a:endParaRPr lang="it-IT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185FC64F-5E9E-9BC5-138D-796B9B51AE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4862"/>
          <a:stretch/>
        </p:blipFill>
        <p:spPr>
          <a:xfrm>
            <a:off x="303158" y="2677645"/>
            <a:ext cx="6875496" cy="846605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980E6779-1F17-7DF9-0CDF-DC3C739046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766" b="36793"/>
          <a:stretch/>
        </p:blipFill>
        <p:spPr>
          <a:xfrm>
            <a:off x="303158" y="3942202"/>
            <a:ext cx="6875496" cy="73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3038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D8CC4B-EACF-4973-38C3-5D105D03D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Accuracy</a:t>
            </a:r>
            <a:endParaRPr lang="it-IT" dirty="0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A428A979-B81E-69D2-AEE6-640898E66E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954" y="2114461"/>
            <a:ext cx="5068107" cy="3040863"/>
          </a:xfr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45C459B-CAEF-D54A-77EF-3D32E5954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3 de 3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5556C94-D9D7-58D2-5EE6-3F2CD386C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58</a:t>
            </a:fld>
            <a:endParaRPr lang="it-IT"/>
          </a:p>
        </p:txBody>
      </p:sp>
      <p:pic>
        <p:nvPicPr>
          <p:cNvPr id="14" name="Segnaposto contenuto 13">
            <a:extLst>
              <a:ext uri="{FF2B5EF4-FFF2-40B4-BE49-F238E27FC236}">
                <a16:creationId xmlns:a16="http://schemas.microsoft.com/office/drawing/2014/main" id="{A1409629-69C5-BCCF-2CB5-297AC5EAB9B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b="70132"/>
          <a:stretch/>
        </p:blipFill>
        <p:spPr>
          <a:xfrm>
            <a:off x="322133" y="2323224"/>
            <a:ext cx="6421821" cy="693628"/>
          </a:xfrm>
        </p:spPr>
      </p:pic>
      <p:pic>
        <p:nvPicPr>
          <p:cNvPr id="15" name="Segnaposto contenuto 13">
            <a:extLst>
              <a:ext uri="{FF2B5EF4-FFF2-40B4-BE49-F238E27FC236}">
                <a16:creationId xmlns:a16="http://schemas.microsoft.com/office/drawing/2014/main" id="{8066230D-FC9B-8BEF-58C1-DC3456F793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765"/>
          <a:stretch/>
        </p:blipFill>
        <p:spPr>
          <a:xfrm>
            <a:off x="472712" y="3664825"/>
            <a:ext cx="6421821" cy="163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27609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AD2C00-7786-644E-1F3A-8E345F403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Specificity</a:t>
            </a:r>
            <a:endParaRPr lang="it-IT" dirty="0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2EA8D2C4-8EE6-C6E8-6FB6-4511A30AC8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415" y="2331201"/>
            <a:ext cx="5181600" cy="3108959"/>
          </a:xfr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4F6AC92-CC4D-90A6-2821-1BAC7AE6D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3 de 3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9D7BFD-6B9F-88AC-BA44-216A45247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59</a:t>
            </a:fld>
            <a:endParaRPr lang="it-IT"/>
          </a:p>
        </p:txBody>
      </p:sp>
      <p:pic>
        <p:nvPicPr>
          <p:cNvPr id="18" name="Segnaposto contenuto 17">
            <a:extLst>
              <a:ext uri="{FF2B5EF4-FFF2-40B4-BE49-F238E27FC236}">
                <a16:creationId xmlns:a16="http://schemas.microsoft.com/office/drawing/2014/main" id="{E5FAED63-BE8A-5170-0AE8-AAD7BDFE0E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b="55546"/>
          <a:stretch/>
        </p:blipFill>
        <p:spPr>
          <a:xfrm>
            <a:off x="330551" y="2885802"/>
            <a:ext cx="6566864" cy="663466"/>
          </a:xfrm>
        </p:spPr>
      </p:pic>
      <p:pic>
        <p:nvPicPr>
          <p:cNvPr id="19" name="Segnaposto contenuto 17">
            <a:extLst>
              <a:ext uri="{FF2B5EF4-FFF2-40B4-BE49-F238E27FC236}">
                <a16:creationId xmlns:a16="http://schemas.microsoft.com/office/drawing/2014/main" id="{119C143C-5491-AA5F-11E6-92188A69D6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007"/>
          <a:stretch/>
        </p:blipFill>
        <p:spPr>
          <a:xfrm>
            <a:off x="473071" y="4102318"/>
            <a:ext cx="6566864" cy="79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10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28C25A-6536-B11B-0FCD-5D0D487DE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200" b="1" dirty="0">
                <a:latin typeface="Consolas" panose="020B0609020204030204" pitchFamily="49" charset="0"/>
              </a:rPr>
              <a:t>How much do you agree with the following statements from 1 to 7, where 1 means ‘I completely disagree’ and 7 means ‘I completely agree’? </a:t>
            </a:r>
            <a:br>
              <a:rPr lang="en-US" sz="3600" b="1" dirty="0"/>
            </a:b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24340-3A7F-3E9A-74A7-3EB4B276E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603" y="1460908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Air pollution derived by cars is one of the major causes of premature death in Europe</a:t>
            </a:r>
          </a:p>
          <a:p>
            <a:r>
              <a:rPr lang="en-US" sz="2000" dirty="0"/>
              <a:t>The introduction of policies such as road pricing will alleviate congestion problems</a:t>
            </a:r>
          </a:p>
          <a:p>
            <a:r>
              <a:rPr lang="en-US" sz="2000" dirty="0"/>
              <a:t>Revenues collected through taxes are used to create a well-functioning welfare state and society</a:t>
            </a:r>
          </a:p>
          <a:p>
            <a:r>
              <a:rPr lang="en-US" sz="2000" dirty="0"/>
              <a:t>Tax revenues should be used to help those who are more in need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603BE30-0DC9-3BE4-7FA1-2D81FC263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8D25091-FC58-FBED-9393-E19097386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6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637FCE7-B24D-E82C-7313-19BE91774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706" y="3429000"/>
            <a:ext cx="5922587" cy="2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291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7D3DF7-B679-3481-8C35-2614C20B8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Norm strength</a:t>
            </a:r>
            <a:endParaRPr lang="it-IT" dirty="0"/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7CD98038-43B8-1B44-8BDD-0A0FEC204F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9827" y="3310017"/>
            <a:ext cx="5933641" cy="746975"/>
          </a:xfrm>
        </p:spPr>
      </p:pic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DDDB8883-59FB-15B7-64D2-AC58F114D4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07476"/>
            <a:ext cx="5913830" cy="3548297"/>
          </a:xfr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61A3DD3-FFB9-BDB4-CA0A-127430BB3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3 de 3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E66FA01-5E6C-D7C1-F168-38340FCD8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60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1072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F0DA8B08-7EDD-94D5-DB2B-A7DEDC63A8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60443" y="816358"/>
            <a:ext cx="7437953" cy="2769996"/>
          </a:xfr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30612A49-6A97-855F-8E69-8CDD9E013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3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B2FEF4A-0D92-9C52-3C7F-FD8AFC569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61</a:t>
            </a:fld>
            <a:endParaRPr lang="it-IT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011254A6-D929-36CA-2B7D-DE1D46FF87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4848"/>
          <a:stretch/>
        </p:blipFill>
        <p:spPr>
          <a:xfrm>
            <a:off x="960443" y="4502297"/>
            <a:ext cx="5667630" cy="1242054"/>
          </a:xfr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0FE55AA-6943-6B68-AB24-F8DE2E169FF2}"/>
              </a:ext>
            </a:extLst>
          </p:cNvPr>
          <p:cNvSpPr txBox="1"/>
          <p:nvPr/>
        </p:nvSpPr>
        <p:spPr>
          <a:xfrm>
            <a:off x="975927" y="4011632"/>
            <a:ext cx="102401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/>
              <a:t>Even</a:t>
            </a:r>
            <a:r>
              <a:rPr lang="it-IT" sz="1400" dirty="0"/>
              <a:t> </a:t>
            </a:r>
            <a:r>
              <a:rPr lang="it-IT" sz="1400" dirty="0" err="1"/>
              <a:t>if</a:t>
            </a:r>
            <a:r>
              <a:rPr lang="it-IT" sz="1400" dirty="0"/>
              <a:t> you </a:t>
            </a:r>
            <a:r>
              <a:rPr lang="it-IT" sz="1400" dirty="0" err="1"/>
              <a:t>answered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you do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have</a:t>
            </a:r>
            <a:r>
              <a:rPr lang="it-IT" sz="1400" dirty="0"/>
              <a:t> access to a car, </a:t>
            </a:r>
            <a:r>
              <a:rPr lang="it-IT" sz="1400" dirty="0" err="1"/>
              <a:t>imagine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you </a:t>
            </a:r>
            <a:r>
              <a:rPr lang="it-IT" sz="1400" dirty="0" err="1"/>
              <a:t>have</a:t>
            </a:r>
            <a:r>
              <a:rPr lang="it-IT" sz="1400" dirty="0"/>
              <a:t> it for </a:t>
            </a:r>
            <a:r>
              <a:rPr lang="it-IT" sz="1400" dirty="0" err="1"/>
              <a:t>your</a:t>
            </a:r>
            <a:r>
              <a:rPr lang="it-IT" sz="1400" dirty="0"/>
              <a:t> </a:t>
            </a:r>
            <a:r>
              <a:rPr lang="it-IT" sz="1400" dirty="0" err="1"/>
              <a:t>daily</a:t>
            </a:r>
            <a:r>
              <a:rPr lang="it-IT" sz="1400" dirty="0"/>
              <a:t> </a:t>
            </a:r>
            <a:r>
              <a:rPr lang="it-IT" sz="1400" dirty="0" err="1"/>
              <a:t>commute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8995768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83487E-A1F8-E839-6286-79CA4A65E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59155"/>
            <a:ext cx="10515600" cy="90813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Imagine that </a:t>
            </a:r>
            <a:r>
              <a:rPr lang="en-US" sz="1800" b="1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  <a:r>
              <a:rPr lang="en-US" sz="18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of the people answering this survey say they use option A to “go to work” </a:t>
            </a:r>
            <a:r>
              <a:rPr lang="nb-NO" sz="18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8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800" b="1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  <a:r>
              <a:rPr lang="en-US" sz="18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of them think that other people should also use option A 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EE69243-D135-0EBF-C8C3-AD734B010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3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30CB411-0E95-9E7A-CE41-D06B4FCE5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62</a:t>
            </a:fld>
            <a:endParaRPr lang="it-IT"/>
          </a:p>
        </p:txBody>
      </p:sp>
      <p:pic>
        <p:nvPicPr>
          <p:cNvPr id="8" name="Segnaposto contenuto 6">
            <a:extLst>
              <a:ext uri="{FF2B5EF4-FFF2-40B4-BE49-F238E27FC236}">
                <a16:creationId xmlns:a16="http://schemas.microsoft.com/office/drawing/2014/main" id="{A3595269-31DC-79EA-5371-C50B94DB0C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031"/>
          <a:stretch/>
        </p:blipFill>
        <p:spPr>
          <a:xfrm>
            <a:off x="695484" y="1238703"/>
            <a:ext cx="10230168" cy="117529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2E4E710-A602-D0D4-C452-E3BC145DEFD5}"/>
              </a:ext>
            </a:extLst>
          </p:cNvPr>
          <p:cNvSpPr txBox="1"/>
          <p:nvPr/>
        </p:nvSpPr>
        <p:spPr>
          <a:xfrm>
            <a:off x="1651000" y="61368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Participants having car as option A 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2CF4279-29A1-8114-7694-B4AE8030FCB7}"/>
              </a:ext>
            </a:extLst>
          </p:cNvPr>
          <p:cNvSpPr txBox="1"/>
          <p:nvPr/>
        </p:nvSpPr>
        <p:spPr>
          <a:xfrm>
            <a:off x="7086600" y="61093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Participants having car as option B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B48DF37-3412-A242-8DC5-9C3044097198}"/>
              </a:ext>
            </a:extLst>
          </p:cNvPr>
          <p:cNvSpPr txBox="1"/>
          <p:nvPr/>
        </p:nvSpPr>
        <p:spPr>
          <a:xfrm>
            <a:off x="2799907" y="468408"/>
            <a:ext cx="65921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Scenario HH</a:t>
            </a:r>
            <a:r>
              <a:rPr lang="en-US" sz="32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(High EE, High NE): </a:t>
            </a:r>
            <a:endParaRPr lang="it-IT" sz="32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8467918-EBB0-2A54-AABF-648672F0E02A}"/>
              </a:ext>
            </a:extLst>
          </p:cNvPr>
          <p:cNvSpPr txBox="1"/>
          <p:nvPr/>
        </p:nvSpPr>
        <p:spPr>
          <a:xfrm>
            <a:off x="1058638" y="3339258"/>
            <a:ext cx="98670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FF0000"/>
                </a:solidFill>
              </a:rPr>
              <a:t>Both plots show the distribution relative to the option: car</a:t>
            </a:r>
          </a:p>
          <a:p>
            <a:r>
              <a:rPr lang="es-ES" sz="1600" dirty="0"/>
              <a:t>(the distribution of set A is kept the same, while for set B we computed 100% - their answers) </a:t>
            </a:r>
            <a:endParaRPr lang="it-IT" sz="16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7EC40B7-B165-FAC5-BBA6-AB143B03059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342" b="74953"/>
          <a:stretch/>
        </p:blipFill>
        <p:spPr>
          <a:xfrm>
            <a:off x="1058638" y="4055216"/>
            <a:ext cx="9965612" cy="208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96839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1C8CFC8D-3267-9DA3-4685-1E405914270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851" y="2193759"/>
            <a:ext cx="5573233" cy="3715489"/>
          </a:xfr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3281ABF-B1AD-D6C7-3975-47F4FE867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3 de 3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44E0B2F-C384-D26A-DE49-FD332B25C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63</a:t>
            </a:fld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E062B5-9780-8853-9ABA-6DB099E6E6BB}"/>
              </a:ext>
            </a:extLst>
          </p:cNvPr>
          <p:cNvSpPr txBox="1"/>
          <p:nvPr/>
        </p:nvSpPr>
        <p:spPr>
          <a:xfrm>
            <a:off x="2799907" y="468408"/>
            <a:ext cx="65921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Scenario HH</a:t>
            </a:r>
            <a:r>
              <a:rPr lang="en-US" sz="32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(High EE, High NE): </a:t>
            </a:r>
            <a:endParaRPr lang="it-IT" sz="32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B776DD9-500D-D927-8B13-5B51551F187E}"/>
              </a:ext>
            </a:extLst>
          </p:cNvPr>
          <p:cNvSpPr txBox="1"/>
          <p:nvPr/>
        </p:nvSpPr>
        <p:spPr>
          <a:xfrm>
            <a:off x="7234087" y="2416244"/>
            <a:ext cx="33764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FF9900"/>
                </a:solidFill>
              </a:rPr>
              <a:t>A: Car</a:t>
            </a:r>
          </a:p>
          <a:p>
            <a:r>
              <a:rPr lang="es-ES" dirty="0"/>
              <a:t>Mean: 43.63</a:t>
            </a:r>
          </a:p>
          <a:p>
            <a:r>
              <a:rPr lang="es-ES" dirty="0"/>
              <a:t>Std: 35.21</a:t>
            </a:r>
          </a:p>
          <a:p>
            <a:r>
              <a:rPr lang="es-ES" dirty="0"/>
              <a:t>Total: 91</a:t>
            </a:r>
            <a:endParaRPr lang="es-ES" b="1" dirty="0">
              <a:solidFill>
                <a:srgbClr val="FF9900"/>
              </a:solidFill>
            </a:endParaRPr>
          </a:p>
          <a:p>
            <a:endParaRPr lang="es-ES" dirty="0"/>
          </a:p>
          <a:p>
            <a:endParaRPr lang="es-ES" dirty="0"/>
          </a:p>
          <a:p>
            <a:r>
              <a:rPr lang="es-ES" sz="2800" b="1" dirty="0">
                <a:solidFill>
                  <a:srgbClr val="00B050"/>
                </a:solidFill>
              </a:rPr>
              <a:t>A: Public transport</a:t>
            </a:r>
          </a:p>
          <a:p>
            <a:r>
              <a:rPr lang="es-ES" dirty="0"/>
              <a:t>Mean: 32.66</a:t>
            </a:r>
          </a:p>
          <a:p>
            <a:r>
              <a:rPr lang="es-ES" dirty="0"/>
              <a:t>Std: 29.18</a:t>
            </a:r>
          </a:p>
          <a:p>
            <a:r>
              <a:rPr lang="es-ES" dirty="0"/>
              <a:t>Total: </a:t>
            </a:r>
            <a:r>
              <a:rPr lang="it-IT" dirty="0"/>
              <a:t>90</a:t>
            </a:r>
            <a:endParaRPr lang="es-ES" b="1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5130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DD91BE5-CE4A-21C7-BFBE-2EB1ED356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3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B2905D2-D9AE-3029-0988-C0AC11249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64</a:t>
            </a:fld>
            <a:endParaRPr lang="it-IT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43FF4151-DEBF-CEAB-65CD-48689C483770}"/>
              </a:ext>
            </a:extLst>
          </p:cNvPr>
          <p:cNvSpPr txBox="1">
            <a:spLocks/>
          </p:cNvSpPr>
          <p:nvPr/>
        </p:nvSpPr>
        <p:spPr>
          <a:xfrm>
            <a:off x="859465" y="2368475"/>
            <a:ext cx="106981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Imagine that </a:t>
            </a:r>
            <a:r>
              <a:rPr lang="en-US" sz="1800" b="1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  <a:r>
              <a:rPr lang="en-US" sz="18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of the people answering this survey say they use option A to “go to work” </a:t>
            </a:r>
            <a:r>
              <a:rPr lang="nb-NO" sz="18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8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800" b="1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few</a:t>
            </a:r>
            <a:r>
              <a:rPr lang="en-US" sz="18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of them think that other people should use option A</a:t>
            </a:r>
            <a:endParaRPr lang="it-IT" sz="1800" dirty="0">
              <a:effectLst/>
              <a:latin typeface="Garamond" panose="020204040303010108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Segnaposto contenuto 6">
            <a:extLst>
              <a:ext uri="{FF2B5EF4-FFF2-40B4-BE49-F238E27FC236}">
                <a16:creationId xmlns:a16="http://schemas.microsoft.com/office/drawing/2014/main" id="{0CF7B22D-A8BB-9E2A-34C0-BB9971B45D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898" b="50094"/>
          <a:stretch/>
        </p:blipFill>
        <p:spPr>
          <a:xfrm>
            <a:off x="767932" y="1194351"/>
            <a:ext cx="10230168" cy="117715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0A9A884-B67C-85CE-1866-6C7E5D9A5820}"/>
              </a:ext>
            </a:extLst>
          </p:cNvPr>
          <p:cNvSpPr txBox="1"/>
          <p:nvPr/>
        </p:nvSpPr>
        <p:spPr>
          <a:xfrm>
            <a:off x="3048000" y="354483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b="1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Scenario HL</a:t>
            </a:r>
            <a:r>
              <a:rPr lang="en-US" sz="32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(High EE, Low NE): </a:t>
            </a:r>
            <a:endParaRPr lang="it-IT" sz="3200" dirty="0">
              <a:effectLst/>
              <a:latin typeface="Garamond" panose="020204040303010108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B7F00A5-8478-A9E2-4797-F1B70F252F75}"/>
              </a:ext>
            </a:extLst>
          </p:cNvPr>
          <p:cNvSpPr txBox="1"/>
          <p:nvPr/>
        </p:nvSpPr>
        <p:spPr>
          <a:xfrm>
            <a:off x="1651000" y="61368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Participants having car as option A </a:t>
            </a:r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9AF12D8-6AE1-AAAE-84F4-E9D92BB766B2}"/>
              </a:ext>
            </a:extLst>
          </p:cNvPr>
          <p:cNvSpPr txBox="1"/>
          <p:nvPr/>
        </p:nvSpPr>
        <p:spPr>
          <a:xfrm>
            <a:off x="7086600" y="61093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Participants having car as option B</a:t>
            </a:r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83525B8-724A-6238-32EC-3413CB6B8E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0861" b="50752"/>
          <a:stretch/>
        </p:blipFill>
        <p:spPr>
          <a:xfrm>
            <a:off x="433636" y="3659103"/>
            <a:ext cx="11324727" cy="220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380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DD91BE5-CE4A-21C7-BFBE-2EB1ED356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3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B2905D2-D9AE-3029-0988-C0AC11249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65</a:t>
            </a:fld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0A9A884-B67C-85CE-1866-6C7E5D9A5820}"/>
              </a:ext>
            </a:extLst>
          </p:cNvPr>
          <p:cNvSpPr txBox="1"/>
          <p:nvPr/>
        </p:nvSpPr>
        <p:spPr>
          <a:xfrm>
            <a:off x="3048000" y="354483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b="1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Scenario HL</a:t>
            </a:r>
            <a:r>
              <a:rPr lang="en-US" sz="32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(High EE, Low NE): </a:t>
            </a:r>
            <a:endParaRPr lang="it-IT" sz="3200" dirty="0">
              <a:effectLst/>
              <a:latin typeface="Garamond" panose="020204040303010108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3D5DE09-C55E-E489-1D58-84AF7E021C79}"/>
              </a:ext>
            </a:extLst>
          </p:cNvPr>
          <p:cNvSpPr txBox="1"/>
          <p:nvPr/>
        </p:nvSpPr>
        <p:spPr>
          <a:xfrm>
            <a:off x="7455776" y="2174262"/>
            <a:ext cx="33764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FF9900"/>
                </a:solidFill>
              </a:rPr>
              <a:t>A: Car</a:t>
            </a:r>
          </a:p>
          <a:p>
            <a:r>
              <a:rPr lang="es-ES" dirty="0"/>
              <a:t>Mean: 40.99</a:t>
            </a:r>
          </a:p>
          <a:p>
            <a:r>
              <a:rPr lang="es-ES" dirty="0"/>
              <a:t>Std: 33.20</a:t>
            </a:r>
          </a:p>
          <a:p>
            <a:r>
              <a:rPr lang="es-ES" dirty="0"/>
              <a:t>Total: 91</a:t>
            </a:r>
            <a:endParaRPr lang="es-ES" b="1" dirty="0">
              <a:solidFill>
                <a:srgbClr val="FF9900"/>
              </a:solidFill>
            </a:endParaRPr>
          </a:p>
          <a:p>
            <a:endParaRPr lang="es-ES" dirty="0"/>
          </a:p>
          <a:p>
            <a:endParaRPr lang="es-ES" dirty="0"/>
          </a:p>
          <a:p>
            <a:r>
              <a:rPr lang="es-ES" sz="2800" b="1" dirty="0">
                <a:solidFill>
                  <a:srgbClr val="00B050"/>
                </a:solidFill>
              </a:rPr>
              <a:t>A: Public transport</a:t>
            </a:r>
          </a:p>
          <a:p>
            <a:r>
              <a:rPr lang="es-ES" dirty="0"/>
              <a:t>Mean: 30.38</a:t>
            </a:r>
          </a:p>
          <a:p>
            <a:r>
              <a:rPr lang="es-ES" dirty="0"/>
              <a:t>Std: 28.04</a:t>
            </a:r>
          </a:p>
          <a:p>
            <a:r>
              <a:rPr lang="es-ES" dirty="0"/>
              <a:t>Total: </a:t>
            </a:r>
            <a:r>
              <a:rPr lang="it-IT" dirty="0"/>
              <a:t>90</a:t>
            </a:r>
            <a:endParaRPr lang="es-ES" b="1" dirty="0">
              <a:solidFill>
                <a:srgbClr val="FF9900"/>
              </a:solidFill>
            </a:endParaRPr>
          </a:p>
        </p:txBody>
      </p:sp>
      <p:pic>
        <p:nvPicPr>
          <p:cNvPr id="22" name="Segnaposto contenuto 21">
            <a:extLst>
              <a:ext uri="{FF2B5EF4-FFF2-40B4-BE49-F238E27FC236}">
                <a16:creationId xmlns:a16="http://schemas.microsoft.com/office/drawing/2014/main" id="{A244779E-982B-E9B5-EBA8-38F0D03CDE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16" y="1956392"/>
            <a:ext cx="5777150" cy="3851434"/>
          </a:xfrm>
        </p:spPr>
      </p:pic>
    </p:spTree>
    <p:extLst>
      <p:ext uri="{BB962C8B-B14F-4D97-AF65-F5344CB8AC3E}">
        <p14:creationId xmlns:p14="http://schemas.microsoft.com/office/powerpoint/2010/main" val="73520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48998BD-4549-4588-168E-BE03BE5E3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3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B08E4BC-C95C-E61E-3C2D-0C3C2FB70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66</a:t>
            </a:fld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6AE647E-1B8A-3DE8-B423-B23C9617ED75}"/>
              </a:ext>
            </a:extLst>
          </p:cNvPr>
          <p:cNvSpPr txBox="1"/>
          <p:nvPr/>
        </p:nvSpPr>
        <p:spPr>
          <a:xfrm>
            <a:off x="1003462" y="2832784"/>
            <a:ext cx="103503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Imagine that </a:t>
            </a:r>
            <a:r>
              <a:rPr lang="en-US" sz="1800" b="1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few</a:t>
            </a:r>
            <a:r>
              <a:rPr lang="en-US" sz="18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of the people answering this survey say they use option A to “go to work” </a:t>
            </a:r>
            <a:r>
              <a:rPr lang="nb-NO" sz="105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8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800" b="1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  <a:r>
              <a:rPr lang="en-US" sz="18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of them think that other people should use option A</a:t>
            </a:r>
            <a:endParaRPr lang="it-IT" sz="1200" dirty="0">
              <a:effectLst/>
              <a:latin typeface="Garamond" panose="020204040303010108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Segnaposto contenuto 6">
            <a:extLst>
              <a:ext uri="{FF2B5EF4-FFF2-40B4-BE49-F238E27FC236}">
                <a16:creationId xmlns:a16="http://schemas.microsoft.com/office/drawing/2014/main" id="{5865F826-597B-12A6-508B-314467371E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763" b="25658"/>
          <a:stretch/>
        </p:blipFill>
        <p:spPr>
          <a:xfrm>
            <a:off x="980916" y="1457195"/>
            <a:ext cx="10230168" cy="115613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466399C-1E96-6C84-661D-0DA5EF27481B}"/>
              </a:ext>
            </a:extLst>
          </p:cNvPr>
          <p:cNvSpPr txBox="1"/>
          <p:nvPr/>
        </p:nvSpPr>
        <p:spPr>
          <a:xfrm>
            <a:off x="3048000" y="473896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b="1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Scenario LH</a:t>
            </a:r>
            <a:r>
              <a:rPr lang="en-US" sz="32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(Low EE, High NE): </a:t>
            </a:r>
            <a:endParaRPr lang="it-IT" sz="3200" dirty="0">
              <a:effectLst/>
              <a:latin typeface="Garamond" panose="020204040303010108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EC9A382-574F-ADCE-4061-F3033450124E}"/>
              </a:ext>
            </a:extLst>
          </p:cNvPr>
          <p:cNvSpPr txBox="1"/>
          <p:nvPr/>
        </p:nvSpPr>
        <p:spPr>
          <a:xfrm>
            <a:off x="1651000" y="61368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Participants having car as option A </a:t>
            </a:r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9F15810-A210-AE51-8729-A00F1EBB7E2E}"/>
              </a:ext>
            </a:extLst>
          </p:cNvPr>
          <p:cNvSpPr txBox="1"/>
          <p:nvPr/>
        </p:nvSpPr>
        <p:spPr>
          <a:xfrm>
            <a:off x="7086600" y="61093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Participants having car as option B</a:t>
            </a:r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34CAFE5-197C-6A6E-2699-4925C6D1DF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034" b="25135"/>
          <a:stretch/>
        </p:blipFill>
        <p:spPr>
          <a:xfrm>
            <a:off x="502725" y="3794082"/>
            <a:ext cx="11186549" cy="223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96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48998BD-4549-4588-168E-BE03BE5E3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3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B08E4BC-C95C-E61E-3C2D-0C3C2FB70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67</a:t>
            </a:fld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466399C-1E96-6C84-661D-0DA5EF27481B}"/>
              </a:ext>
            </a:extLst>
          </p:cNvPr>
          <p:cNvSpPr txBox="1"/>
          <p:nvPr/>
        </p:nvSpPr>
        <p:spPr>
          <a:xfrm>
            <a:off x="3048000" y="473896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b="1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Scenario LH</a:t>
            </a:r>
            <a:r>
              <a:rPr lang="en-US" sz="32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(Low EE, High NE): </a:t>
            </a:r>
            <a:endParaRPr lang="it-IT" sz="3200" dirty="0">
              <a:effectLst/>
              <a:latin typeface="Garamond" panose="020204040303010108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FEB8C87-5FA5-F7CC-F062-9D2D6D1660EF}"/>
              </a:ext>
            </a:extLst>
          </p:cNvPr>
          <p:cNvSpPr txBox="1"/>
          <p:nvPr/>
        </p:nvSpPr>
        <p:spPr>
          <a:xfrm>
            <a:off x="7872040" y="2122461"/>
            <a:ext cx="33764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FF9900"/>
                </a:solidFill>
              </a:rPr>
              <a:t>A: Car</a:t>
            </a:r>
          </a:p>
          <a:p>
            <a:r>
              <a:rPr lang="es-ES" dirty="0"/>
              <a:t>Mean: 40.90</a:t>
            </a:r>
          </a:p>
          <a:p>
            <a:r>
              <a:rPr lang="es-ES" dirty="0"/>
              <a:t>Std: 32.98</a:t>
            </a:r>
          </a:p>
          <a:p>
            <a:r>
              <a:rPr lang="es-ES" dirty="0"/>
              <a:t>Total: 91</a:t>
            </a:r>
            <a:endParaRPr lang="es-ES" b="1" dirty="0">
              <a:solidFill>
                <a:srgbClr val="FF9900"/>
              </a:solidFill>
            </a:endParaRPr>
          </a:p>
          <a:p>
            <a:endParaRPr lang="es-ES" dirty="0"/>
          </a:p>
          <a:p>
            <a:endParaRPr lang="es-ES" dirty="0"/>
          </a:p>
          <a:p>
            <a:r>
              <a:rPr lang="es-ES" sz="2800" b="1" dirty="0">
                <a:solidFill>
                  <a:srgbClr val="00B050"/>
                </a:solidFill>
              </a:rPr>
              <a:t>A: Public transport</a:t>
            </a:r>
          </a:p>
          <a:p>
            <a:r>
              <a:rPr lang="es-ES" dirty="0"/>
              <a:t>Mean: 33.01</a:t>
            </a:r>
          </a:p>
          <a:p>
            <a:r>
              <a:rPr lang="es-ES" dirty="0"/>
              <a:t>Std: 29.08</a:t>
            </a:r>
          </a:p>
          <a:p>
            <a:r>
              <a:rPr lang="es-ES" dirty="0"/>
              <a:t>Total: </a:t>
            </a:r>
            <a:r>
              <a:rPr lang="it-IT" dirty="0"/>
              <a:t>90</a:t>
            </a:r>
            <a:endParaRPr lang="es-ES" b="1" dirty="0">
              <a:solidFill>
                <a:srgbClr val="FF9900"/>
              </a:solidFill>
            </a:endParaRPr>
          </a:p>
        </p:txBody>
      </p:sp>
      <p:pic>
        <p:nvPicPr>
          <p:cNvPr id="17" name="Segnaposto contenuto 15">
            <a:extLst>
              <a:ext uri="{FF2B5EF4-FFF2-40B4-BE49-F238E27FC236}">
                <a16:creationId xmlns:a16="http://schemas.microsoft.com/office/drawing/2014/main" id="{2A2EB7ED-5496-5FD0-5899-65700D80B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01" y="1959019"/>
            <a:ext cx="5814244" cy="387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5345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BC4C7B8-D029-37AC-C254-FEA77B233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3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B273A39-9905-07F5-2CB0-4B632E8E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68</a:t>
            </a:fld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6A327B4-93F0-83A9-6504-DB422972B9F2}"/>
              </a:ext>
            </a:extLst>
          </p:cNvPr>
          <p:cNvSpPr txBox="1"/>
          <p:nvPr/>
        </p:nvSpPr>
        <p:spPr>
          <a:xfrm>
            <a:off x="832662" y="2694851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Imagine that </a:t>
            </a:r>
            <a:r>
              <a:rPr lang="en-US" sz="1800" b="1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few</a:t>
            </a:r>
            <a:r>
              <a:rPr lang="en-US" sz="18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of the people answering this survey say they use option A to “go to work” </a:t>
            </a:r>
            <a:r>
              <a:rPr lang="nb-NO" sz="105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8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800" b="1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few</a:t>
            </a:r>
            <a:r>
              <a:rPr lang="en-US" sz="18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of them think that other people should use option A </a:t>
            </a:r>
            <a:endParaRPr lang="it-IT" sz="1800" dirty="0">
              <a:effectLst/>
              <a:latin typeface="Garamond" panose="020204040303010108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Segnaposto contenuto 6">
            <a:extLst>
              <a:ext uri="{FF2B5EF4-FFF2-40B4-BE49-F238E27FC236}">
                <a16:creationId xmlns:a16="http://schemas.microsoft.com/office/drawing/2014/main" id="{95BBE8EB-D731-0791-D79A-E93E6A7FA0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413"/>
          <a:stretch/>
        </p:blipFill>
        <p:spPr>
          <a:xfrm>
            <a:off x="797811" y="1262368"/>
            <a:ext cx="10230168" cy="120557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1C02D96-1830-3CB0-0D9C-2A8F8093C0D2}"/>
              </a:ext>
            </a:extLst>
          </p:cNvPr>
          <p:cNvSpPr txBox="1"/>
          <p:nvPr/>
        </p:nvSpPr>
        <p:spPr>
          <a:xfrm>
            <a:off x="3321268" y="380377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b="1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Scenario LL</a:t>
            </a:r>
            <a:r>
              <a:rPr lang="it-IT" sz="32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(Low EE, Low NE): 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693018E-4FB1-2517-86AB-B9105C2B39C0}"/>
              </a:ext>
            </a:extLst>
          </p:cNvPr>
          <p:cNvSpPr txBox="1"/>
          <p:nvPr/>
        </p:nvSpPr>
        <p:spPr>
          <a:xfrm>
            <a:off x="1651000" y="61368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Participants having car as option A </a:t>
            </a:r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63ED87C-E8BD-54F0-C306-C1C42FC6927D}"/>
              </a:ext>
            </a:extLst>
          </p:cNvPr>
          <p:cNvSpPr txBox="1"/>
          <p:nvPr/>
        </p:nvSpPr>
        <p:spPr>
          <a:xfrm>
            <a:off x="7086600" y="61093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Participants having car as option B</a:t>
            </a:r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C418E4C8-1F96-4A95-129F-799C65EBB1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1547"/>
          <a:stretch/>
        </p:blipFill>
        <p:spPr>
          <a:xfrm>
            <a:off x="328504" y="3734250"/>
            <a:ext cx="11721530" cy="229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8524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BC4C7B8-D029-37AC-C254-FEA77B233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3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B273A39-9905-07F5-2CB0-4B632E8E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69</a:t>
            </a:fld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1C02D96-1830-3CB0-0D9C-2A8F8093C0D2}"/>
              </a:ext>
            </a:extLst>
          </p:cNvPr>
          <p:cNvSpPr txBox="1"/>
          <p:nvPr/>
        </p:nvSpPr>
        <p:spPr>
          <a:xfrm>
            <a:off x="3321268" y="380377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b="1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Scenario LL</a:t>
            </a:r>
            <a:r>
              <a:rPr lang="it-IT" sz="32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(Low EE, Low NE): 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F4D4FEE6-CFED-931E-7035-CBC7EB85BD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64" y="2058329"/>
            <a:ext cx="5827906" cy="3885271"/>
          </a:xfr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C33B8AC-78A6-BB28-B793-2E90FC755160}"/>
              </a:ext>
            </a:extLst>
          </p:cNvPr>
          <p:cNvSpPr txBox="1"/>
          <p:nvPr/>
        </p:nvSpPr>
        <p:spPr>
          <a:xfrm>
            <a:off x="7212822" y="2301852"/>
            <a:ext cx="33764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FF9900"/>
                </a:solidFill>
              </a:rPr>
              <a:t>A: Car</a:t>
            </a:r>
          </a:p>
          <a:p>
            <a:r>
              <a:rPr lang="es-ES" dirty="0"/>
              <a:t>Mean: 42.75</a:t>
            </a:r>
          </a:p>
          <a:p>
            <a:r>
              <a:rPr lang="es-ES" dirty="0"/>
              <a:t>Std: 35.23</a:t>
            </a:r>
          </a:p>
          <a:p>
            <a:r>
              <a:rPr lang="es-ES" dirty="0"/>
              <a:t>Total: 91</a:t>
            </a:r>
            <a:endParaRPr lang="es-ES" b="1" dirty="0">
              <a:solidFill>
                <a:srgbClr val="FF9900"/>
              </a:solidFill>
            </a:endParaRPr>
          </a:p>
          <a:p>
            <a:endParaRPr lang="es-ES" dirty="0"/>
          </a:p>
          <a:p>
            <a:endParaRPr lang="es-ES" dirty="0"/>
          </a:p>
          <a:p>
            <a:r>
              <a:rPr lang="es-ES" sz="2800" b="1" dirty="0">
                <a:solidFill>
                  <a:srgbClr val="00B050"/>
                </a:solidFill>
              </a:rPr>
              <a:t>A: Public transport</a:t>
            </a:r>
          </a:p>
          <a:p>
            <a:r>
              <a:rPr lang="es-ES" dirty="0"/>
              <a:t>Mean: 29.33</a:t>
            </a:r>
          </a:p>
          <a:p>
            <a:r>
              <a:rPr lang="es-ES" dirty="0"/>
              <a:t>Std: 27.90</a:t>
            </a:r>
          </a:p>
          <a:p>
            <a:r>
              <a:rPr lang="es-ES" dirty="0"/>
              <a:t>Total: </a:t>
            </a:r>
            <a:r>
              <a:rPr lang="it-IT" dirty="0"/>
              <a:t>90</a:t>
            </a:r>
            <a:endParaRPr lang="es-ES" b="1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904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0C11375-C9D6-7851-F8AA-FF25E9C38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B8CF155-55EB-28BD-FA67-02295946C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7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647FA73-1B6F-F477-4525-25854B1DA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984" y="519113"/>
            <a:ext cx="4133850" cy="282892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A21BF71-BB34-AB78-D4B0-E9AB732BE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168" y="519113"/>
            <a:ext cx="4133850" cy="282892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3D5AC9D-C41C-BDD9-0D06-88D672677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4984" y="3527425"/>
            <a:ext cx="4133850" cy="282892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35F42D1F-F14A-81BA-4791-AD8344787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0305" y="3527425"/>
            <a:ext cx="421957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7832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gnaposto contenuto 21">
            <a:extLst>
              <a:ext uri="{FF2B5EF4-FFF2-40B4-BE49-F238E27FC236}">
                <a16:creationId xmlns:a16="http://schemas.microsoft.com/office/drawing/2014/main" id="{6B705D29-83B6-4255-73C3-FE384E9C827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650" y="300699"/>
            <a:ext cx="4770439" cy="3180292"/>
          </a:xfrm>
        </p:spPr>
      </p:pic>
      <p:pic>
        <p:nvPicPr>
          <p:cNvPr id="9" name="Segnaposto contenuto 10">
            <a:extLst>
              <a:ext uri="{FF2B5EF4-FFF2-40B4-BE49-F238E27FC236}">
                <a16:creationId xmlns:a16="http://schemas.microsoft.com/office/drawing/2014/main" id="{9CF2176D-BCE4-356D-25FB-8FA90D5A34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38" y="300699"/>
            <a:ext cx="4770438" cy="3180291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2D127AC-4F5E-9772-5A70-BE01B865B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5038" y="-239978"/>
            <a:ext cx="5157787" cy="823912"/>
          </a:xfrm>
        </p:spPr>
        <p:txBody>
          <a:bodyPr/>
          <a:lstStyle/>
          <a:p>
            <a:pPr algn="ctr"/>
            <a:r>
              <a:rPr lang="es-ES" dirty="0"/>
              <a:t>HH</a:t>
            </a:r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599F907-9F1E-A87F-B137-C37D6B808D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89650" y="-239978"/>
            <a:ext cx="5183188" cy="823912"/>
          </a:xfrm>
        </p:spPr>
        <p:txBody>
          <a:bodyPr/>
          <a:lstStyle/>
          <a:p>
            <a:pPr algn="ctr"/>
            <a:r>
              <a:rPr lang="es-ES" dirty="0"/>
              <a:t>HL</a:t>
            </a:r>
            <a:endParaRPr lang="it-IT" dirty="0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330B684A-7CE2-978B-499B-3779FC789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3 de 3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E8E96464-9DDC-B524-4F9E-E38EBD925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70</a:t>
            </a:fld>
            <a:endParaRPr lang="it-IT"/>
          </a:p>
        </p:txBody>
      </p:sp>
      <p:pic>
        <p:nvPicPr>
          <p:cNvPr id="11" name="Segnaposto contenuto 15">
            <a:extLst>
              <a:ext uri="{FF2B5EF4-FFF2-40B4-BE49-F238E27FC236}">
                <a16:creationId xmlns:a16="http://schemas.microsoft.com/office/drawing/2014/main" id="{A063CB05-FFC2-F5E5-B89A-71DB69B7B2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06" y="3582458"/>
            <a:ext cx="4770438" cy="3180292"/>
          </a:xfrm>
          <a:prstGeom prst="rect">
            <a:avLst/>
          </a:prstGeom>
        </p:spPr>
      </p:pic>
      <p:sp>
        <p:nvSpPr>
          <p:cNvPr id="12" name="Segnaposto testo 4">
            <a:extLst>
              <a:ext uri="{FF2B5EF4-FFF2-40B4-BE49-F238E27FC236}">
                <a16:creationId xmlns:a16="http://schemas.microsoft.com/office/drawing/2014/main" id="{9F2C598D-D1DD-EE82-16B5-85F015BF639B}"/>
              </a:ext>
            </a:extLst>
          </p:cNvPr>
          <p:cNvSpPr txBox="1">
            <a:spLocks/>
          </p:cNvSpPr>
          <p:nvPr/>
        </p:nvSpPr>
        <p:spPr>
          <a:xfrm>
            <a:off x="964406" y="3032257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/>
              <a:t>LH</a:t>
            </a:r>
            <a:endParaRPr lang="it-IT" dirty="0"/>
          </a:p>
        </p:txBody>
      </p:sp>
      <p:pic>
        <p:nvPicPr>
          <p:cNvPr id="13" name="Segnaposto contenuto 7">
            <a:extLst>
              <a:ext uri="{FF2B5EF4-FFF2-40B4-BE49-F238E27FC236}">
                <a16:creationId xmlns:a16="http://schemas.microsoft.com/office/drawing/2014/main" id="{9FE067F0-6EA1-C761-8F9C-5C4B482540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03" y="3582458"/>
            <a:ext cx="4770438" cy="3180292"/>
          </a:xfrm>
          <a:prstGeom prst="rect">
            <a:avLst/>
          </a:prstGeom>
        </p:spPr>
      </p:pic>
      <p:sp>
        <p:nvSpPr>
          <p:cNvPr id="14" name="Segnaposto testo 4">
            <a:extLst>
              <a:ext uri="{FF2B5EF4-FFF2-40B4-BE49-F238E27FC236}">
                <a16:creationId xmlns:a16="http://schemas.microsoft.com/office/drawing/2014/main" id="{F027FC5E-2EE4-460A-4644-3FF2F68A9611}"/>
              </a:ext>
            </a:extLst>
          </p:cNvPr>
          <p:cNvSpPr txBox="1">
            <a:spLocks/>
          </p:cNvSpPr>
          <p:nvPr/>
        </p:nvSpPr>
        <p:spPr>
          <a:xfrm>
            <a:off x="6134103" y="3069034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/>
              <a:t>LL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600077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EF38D3-81CF-23A9-2EFB-DE9DCD839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5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Conditional choice per treatment</a:t>
            </a:r>
            <a:br>
              <a:rPr lang="es-ES" dirty="0"/>
            </a:b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681E096-E7D1-350C-65D6-1D183B382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1 de 3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340F618-8929-87C8-F8E2-01568F63C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71</a:t>
            </a:fld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869ACFA-ADC8-0F06-7401-C11AF00D94BC}"/>
              </a:ext>
            </a:extLst>
          </p:cNvPr>
          <p:cNvSpPr txBox="1"/>
          <p:nvPr/>
        </p:nvSpPr>
        <p:spPr>
          <a:xfrm>
            <a:off x="838200" y="1298801"/>
            <a:ext cx="1080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We plot the average of the answers of the participants in each question (conditional choice).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92A0E76-8B61-E419-7C56-14DC46769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200" y="2036189"/>
            <a:ext cx="10393600" cy="390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70647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70B24B-7922-67B9-919C-6A99AA8DC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Analysis of behavioral typology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245C08BE-B770-E20A-4E1A-DAA125671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9876" y="3481220"/>
            <a:ext cx="5343524" cy="2341758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3F8B759-0984-D72F-8664-F6E8B41A5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CAB846B-36E6-ABC2-959A-6CF7699BE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72</a:t>
            </a:fld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0F84497-B645-A9B4-C9E8-7E80B769D1DE}"/>
              </a:ext>
            </a:extLst>
          </p:cNvPr>
          <p:cNvSpPr txBox="1"/>
          <p:nvPr/>
        </p:nvSpPr>
        <p:spPr>
          <a:xfrm>
            <a:off x="1000125" y="1985789"/>
            <a:ext cx="101917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The four conditional choices can be summarized into two measures of responsiveness to empirical and normative expectations: Empirical Expectation Influence (EEI), which represents subjects’ sensitivity to empirical expectations, and Normative Expectation Influence (NEI), which represents subjects’ sensitivity to normative expectations.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945916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B57B20-D84A-325D-CF76-E8CA58E1C9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s-ES" dirty="0"/>
            </a:br>
            <a:r>
              <a:rPr lang="es-ES" dirty="0"/>
              <a:t>Sec. 3b</a:t>
            </a:r>
            <a:br>
              <a:rPr lang="es-ES" dirty="0"/>
            </a:br>
            <a:r>
              <a:rPr lang="es-ES" dirty="0"/>
              <a:t>Socio-demographics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5F936F5-6BF6-5952-BE86-82E74F97A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3 de 3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8EA63D3-13AF-CC6D-CC5C-461B5ECBD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73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35643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665A7EE2-5387-34C2-03C1-FDD5E3535EE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85391" y="298778"/>
            <a:ext cx="4361969" cy="6260444"/>
          </a:xfr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30612A49-6A97-855F-8E69-8CDD9E013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3 de 3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B2FEF4A-0D92-9C52-3C7F-FD8AFC569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74</a:t>
            </a:fld>
            <a:endParaRPr lang="it-IT"/>
          </a:p>
        </p:txBody>
      </p:sp>
      <p:pic>
        <p:nvPicPr>
          <p:cNvPr id="17" name="Segnaposto contenuto 11">
            <a:extLst>
              <a:ext uri="{FF2B5EF4-FFF2-40B4-BE49-F238E27FC236}">
                <a16:creationId xmlns:a16="http://schemas.microsoft.com/office/drawing/2014/main" id="{1C05F4D0-E609-AFB2-8351-5F24B71721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419" y="392924"/>
            <a:ext cx="4765190" cy="317679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679E552-B39C-993B-5BBC-8B464714CE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4816" y="3429000"/>
            <a:ext cx="3731567" cy="29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16786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2BD93A0-A6F2-35AD-55D1-D924DE682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B4A653D-EB09-AFE3-8761-B400F65CB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75</a:t>
            </a:fld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8B36ADE-3854-ADFB-B376-39857E93E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743" y="245744"/>
            <a:ext cx="4718113" cy="304502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D3C6AA7-559A-62F4-5937-6D464E781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137" y="3452912"/>
            <a:ext cx="7689324" cy="290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1651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6464504-3BAC-57C3-1AAC-B61BE394E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D6C742B-A0E2-A21B-CA3D-91C602D3A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76</a:t>
            </a:fld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634A906-3072-A027-F987-2FE9177C1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419" y="1695450"/>
            <a:ext cx="5410200" cy="34671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E367031-D6F2-682D-6312-E49F4BA7B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10" y="1695450"/>
            <a:ext cx="53721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45130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3908E0B6-0AF9-5FC4-83B4-6200BED944B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40633" y="708973"/>
            <a:ext cx="8660363" cy="4851617"/>
          </a:xfr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30612A49-6A97-855F-8E69-8CDD9E013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3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B2FEF4A-0D92-9C52-3C7F-FD8AFC569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77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53672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B74D096-58C1-7D3C-F493-784555B0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42A7BE-F7D0-D989-F218-6E8AD488A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78</a:t>
            </a:fld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BD3D6F6-6DF6-4027-B1BD-EDF0879AC626}"/>
              </a:ext>
            </a:extLst>
          </p:cNvPr>
          <p:cNvSpPr txBox="1"/>
          <p:nvPr/>
        </p:nvSpPr>
        <p:spPr>
          <a:xfrm>
            <a:off x="1915496" y="803478"/>
            <a:ext cx="83610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spcAft>
                <a:spcPts val="600"/>
              </a:spcAft>
            </a:pPr>
            <a:r>
              <a:rPr lang="en-US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How much do you personally trust the following institutions from 1 to 7, where 1 means ‘No trust at all’ and 7 means ‘Trust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compltely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’ ? </a:t>
            </a:r>
            <a:r>
              <a:rPr lang="nb-NO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it-IT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B7B5984-3286-9B1A-1CEB-B5F14C4A9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52" y="1449809"/>
            <a:ext cx="9109435" cy="485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11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167F982F-EF39-967A-EBC6-29BC6388D6F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30262" y="1295586"/>
            <a:ext cx="4308078" cy="3663156"/>
          </a:xfr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30612A49-6A97-855F-8E69-8CDD9E013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3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B2FEF4A-0D92-9C52-3C7F-FD8AFC569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79</a:t>
            </a:fld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2494DE9-1FC2-EF99-A757-5DBBDBAA9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785" y="2281592"/>
            <a:ext cx="9244994" cy="267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71670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192D396B-B5B2-23A5-0155-69984CAE7D6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200310"/>
            <a:ext cx="3645439" cy="3562797"/>
          </a:xfrm>
        </p:spPr>
      </p:pic>
      <p:sp>
        <p:nvSpPr>
          <p:cNvPr id="11" name="Segnaposto piè di pagina 10">
            <a:extLst>
              <a:ext uri="{FF2B5EF4-FFF2-40B4-BE49-F238E27FC236}">
                <a16:creationId xmlns:a16="http://schemas.microsoft.com/office/drawing/2014/main" id="{EA60DEA3-DD0D-5327-8132-FF83997D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47FE2433-8375-4909-8AB8-F35C38419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8</a:t>
            </a:fld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56AD1A0-2741-59A1-B933-E8AC1FA86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7213" y="2853732"/>
            <a:ext cx="10242949" cy="320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9588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7C38B42A-8AE8-EC4E-6BA2-8803A679FF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4823" y="948749"/>
            <a:ext cx="9882353" cy="4960502"/>
          </a:xfr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30612A49-6A97-855F-8E69-8CDD9E013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3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B2FEF4A-0D92-9C52-3C7F-FD8AFC569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80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17133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30612A49-6A97-855F-8E69-8CDD9E013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3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B2FEF4A-0D92-9C52-3C7F-FD8AFC569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81</a:t>
            </a:fld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B7F199A-0E4A-82DF-B8CB-D75B3ABFE6A7}"/>
              </a:ext>
            </a:extLst>
          </p:cNvPr>
          <p:cNvSpPr txBox="1"/>
          <p:nvPr/>
        </p:nvSpPr>
        <p:spPr>
          <a:xfrm>
            <a:off x="2000556" y="420706"/>
            <a:ext cx="83610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spcAft>
                <a:spcPts val="600"/>
              </a:spcAft>
            </a:pPr>
            <a:r>
              <a:rPr lang="en-US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How much do you agree with the following statements from 1 to 7, where 1 means ‘I completely disagree’ and 7 means ‘I completely agree’? </a:t>
            </a:r>
            <a:endParaRPr lang="it-IT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Segnaposto contenuto 12">
            <a:extLst>
              <a:ext uri="{FF2B5EF4-FFF2-40B4-BE49-F238E27FC236}">
                <a16:creationId xmlns:a16="http://schemas.microsoft.com/office/drawing/2014/main" id="{DE9AF257-06DC-5764-F77D-616FA478719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92" y="1421529"/>
            <a:ext cx="10040815" cy="4725087"/>
          </a:xfrm>
        </p:spPr>
      </p:pic>
    </p:spTree>
    <p:extLst>
      <p:ext uri="{BB962C8B-B14F-4D97-AF65-F5344CB8AC3E}">
        <p14:creationId xmlns:p14="http://schemas.microsoft.com/office/powerpoint/2010/main" val="42482209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BFEDAAA-52CF-0832-FAF5-6FAD7F2CE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86826F4-FB1E-05E1-D345-51405C4F1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82</a:t>
            </a:fld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365A1C4-DEE5-969B-2C09-EAE6C7926984}"/>
              </a:ext>
            </a:extLst>
          </p:cNvPr>
          <p:cNvSpPr txBox="1"/>
          <p:nvPr/>
        </p:nvSpPr>
        <p:spPr>
          <a:xfrm>
            <a:off x="661814" y="874793"/>
            <a:ext cx="8082876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spcAft>
                <a:spcPts val="600"/>
              </a:spcAft>
            </a:pPr>
            <a:r>
              <a:rPr lang="en-US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How much do you agree with the following statements from 1 to 7, </a:t>
            </a:r>
          </a:p>
          <a:p>
            <a:pPr lvl="0" algn="ctr">
              <a:spcAft>
                <a:spcPts val="600"/>
              </a:spcAft>
            </a:pPr>
            <a:r>
              <a:rPr lang="en-US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where 1 means </a:t>
            </a:r>
            <a:r>
              <a:rPr lang="en-US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‘I completely disagree’ and 7 means ‘I completely agree’? </a:t>
            </a:r>
            <a:endParaRPr lang="it-IT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C530F1A-074A-F434-24C5-017A9D808774}"/>
              </a:ext>
            </a:extLst>
          </p:cNvPr>
          <p:cNvSpPr txBox="1"/>
          <p:nvPr/>
        </p:nvSpPr>
        <p:spPr>
          <a:xfrm>
            <a:off x="8676588" y="3429000"/>
            <a:ext cx="3581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Population in each category:</a:t>
            </a:r>
          </a:p>
          <a:p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No information: 42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Congestion and pollution: 40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Public services: 48 </a:t>
            </a:r>
            <a:r>
              <a:rPr lang="it-IT" sz="1600" dirty="0"/>
              <a:t>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Redistribution: 51 </a:t>
            </a:r>
            <a:r>
              <a:rPr lang="it-IT" sz="1600" dirty="0"/>
              <a:t>people</a:t>
            </a:r>
            <a:endParaRPr lang="es-ES" sz="1600" dirty="0"/>
          </a:p>
        </p:txBody>
      </p:sp>
      <p:pic>
        <p:nvPicPr>
          <p:cNvPr id="16" name="Segnaposto contenuto 10">
            <a:extLst>
              <a:ext uri="{FF2B5EF4-FFF2-40B4-BE49-F238E27FC236}">
                <a16:creationId xmlns:a16="http://schemas.microsoft.com/office/drawing/2014/main" id="{5F461CB2-05C3-537D-7CB2-32E79E6956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19" t="41877" b="30559"/>
          <a:stretch/>
        </p:blipFill>
        <p:spPr>
          <a:xfrm>
            <a:off x="9244839" y="1887830"/>
            <a:ext cx="2108961" cy="1251408"/>
          </a:xfrm>
          <a:prstGeom prst="rect">
            <a:avLst/>
          </a:prstGeom>
        </p:spPr>
      </p:pic>
      <p:pic>
        <p:nvPicPr>
          <p:cNvPr id="32" name="Segnaposto contenuto 31">
            <a:extLst>
              <a:ext uri="{FF2B5EF4-FFF2-40B4-BE49-F238E27FC236}">
                <a16:creationId xmlns:a16="http://schemas.microsoft.com/office/drawing/2014/main" id="{F223C66E-1AAC-5B1B-0BD2-BC6FA3AC8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15"/>
          <a:stretch/>
        </p:blipFill>
        <p:spPr>
          <a:xfrm>
            <a:off x="661814" y="2051505"/>
            <a:ext cx="7855451" cy="3851407"/>
          </a:xfrm>
        </p:spPr>
      </p:pic>
    </p:spTree>
    <p:extLst>
      <p:ext uri="{BB962C8B-B14F-4D97-AF65-F5344CB8AC3E}">
        <p14:creationId xmlns:p14="http://schemas.microsoft.com/office/powerpoint/2010/main" val="24216250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77B95143-9361-AB3A-E9F4-DA89765865B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74420" y="94875"/>
            <a:ext cx="10043160" cy="6261475"/>
          </a:xfr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818E696-3F98-1464-8C11-C0B079FF9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82178A9-3F18-E52A-F0C5-266A2C68F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83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3154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902D51F0-43D5-87F6-79AC-974F32353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8573" y="716835"/>
            <a:ext cx="8034854" cy="5424329"/>
          </a:xfrm>
        </p:spPr>
      </p:pic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2AA4FF49-F681-BCD6-A206-46A121EA6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42B3DEA4-C908-B892-8E77-5D3C01457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/>
              <a:t>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911035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600D741D-1124-70E0-8675-850F8DDECD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9448" y="925314"/>
            <a:ext cx="8313104" cy="5007372"/>
          </a:xfr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5096F18-9AC0-A121-C086-3DAFBDEF8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EF1A762-64AD-E322-5DFE-BF7DEBD4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/>
              <a:t>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62035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3006C093-D519-C92C-5645-1310D93AA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1C23FA43-68A0-B726-8F13-4DFCCC0FA7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52678"/>
          <a:stretch/>
        </p:blipFill>
        <p:spPr>
          <a:xfrm>
            <a:off x="662780" y="277495"/>
            <a:ext cx="10471772" cy="2254885"/>
          </a:xfrm>
        </p:spPr>
      </p:pic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90A71BDB-253A-1CCE-4F47-1BB2C4CC34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163" y="2448164"/>
            <a:ext cx="8819674" cy="4409836"/>
          </a:xfr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232484FB-BA79-EC87-EFA3-4F88114E9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16A427D-CFCE-91EA-7313-06EFC2BC7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86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3906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43C734CA-2839-3AFC-6555-0A2188FC9E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341119" y="1571137"/>
            <a:ext cx="4085909" cy="3463630"/>
          </a:xfrm>
        </p:spPr>
      </p:pic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E426DB1B-BC3E-395B-C6EB-357E5FF11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DD69928-9D1B-98BF-476C-30E1EF6A6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9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CA9BC24-20D2-E92E-05FE-A35BD4275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968" y="3460754"/>
            <a:ext cx="3887264" cy="3049491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E194B389-8249-B0C9-C6C0-FF87C2FB8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6968" y="253461"/>
            <a:ext cx="3887264" cy="304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18620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9605</TotalTime>
  <Words>2484</Words>
  <Application>Microsoft Office PowerPoint</Application>
  <PresentationFormat>Widescreen</PresentationFormat>
  <Paragraphs>394</Paragraphs>
  <Slides>86</Slides>
  <Notes>0</Notes>
  <HiddenSlides>40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86</vt:i4>
      </vt:variant>
    </vt:vector>
  </HeadingPairs>
  <TitlesOfParts>
    <vt:vector size="94" baseType="lpstr">
      <vt:lpstr>Arial</vt:lpstr>
      <vt:lpstr>Calibri</vt:lpstr>
      <vt:lpstr>Calibri Light</vt:lpstr>
      <vt:lpstr>Cambria</vt:lpstr>
      <vt:lpstr>Consolas</vt:lpstr>
      <vt:lpstr>Garamond</vt:lpstr>
      <vt:lpstr>Wingdings</vt:lpstr>
      <vt:lpstr>Tema di Office</vt:lpstr>
      <vt:lpstr>Analysis of 2nd pilot  experiment in Madrid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How much do you agree with the following statements from 1 to 7, where 1 means ‘I completely disagree’ and 7 means ‘I completely agree’? 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Sec. 2  Choice experiment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Sec. 3a Social norms</vt:lpstr>
      <vt:lpstr>  </vt:lpstr>
      <vt:lpstr>What share (in %) of other participants in the survey do you think have chosen one of the transport modes in A for their daily trip?  </vt:lpstr>
      <vt:lpstr>Presentazione standard di PowerPoint</vt:lpstr>
      <vt:lpstr>In your opinion, what should the ideal percentage of people using transport modes in A for their daily trip be?</vt:lpstr>
      <vt:lpstr>Presentazione standard di PowerPoint</vt:lpstr>
      <vt:lpstr>What share (in %) of other participants in the survey do you think have mostly chosen option A (answered more than 50%) in the previous question?</vt:lpstr>
      <vt:lpstr>Presentazione standard di PowerPoint</vt:lpstr>
      <vt:lpstr>Distribution of the use of public transport</vt:lpstr>
      <vt:lpstr>Social norm strenght definition and measurement</vt:lpstr>
      <vt:lpstr>Consistency</vt:lpstr>
      <vt:lpstr>Accuracy</vt:lpstr>
      <vt:lpstr>Specificity</vt:lpstr>
      <vt:lpstr>Norm strength</vt:lpstr>
      <vt:lpstr>Presentazione standard di PowerPoint</vt:lpstr>
      <vt:lpstr>Imagine that most of the people answering this survey say they use option A to “go to work”  and most of them think that other people should also use option A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Conditional choice per treatment </vt:lpstr>
      <vt:lpstr>Analysis of behavioral typology</vt:lpstr>
      <vt:lpstr> Sec. 3b Socio-demographics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A-planet experiment</dc:title>
  <dc:creator>sara ghivarello</dc:creator>
  <cp:lastModifiedBy>sara ghivarello</cp:lastModifiedBy>
  <cp:revision>26</cp:revision>
  <dcterms:created xsi:type="dcterms:W3CDTF">2022-11-02T09:57:38Z</dcterms:created>
  <dcterms:modified xsi:type="dcterms:W3CDTF">2024-11-14T23:20:11Z</dcterms:modified>
</cp:coreProperties>
</file>